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58" r:id="rId4"/>
    <p:sldId id="259" r:id="rId5"/>
    <p:sldId id="260" r:id="rId6"/>
    <p:sldId id="268" r:id="rId7"/>
    <p:sldId id="269" r:id="rId8"/>
    <p:sldId id="261" r:id="rId9"/>
    <p:sldId id="271" r:id="rId10"/>
    <p:sldId id="262" r:id="rId11"/>
    <p:sldId id="272" r:id="rId12"/>
    <p:sldId id="267" r:id="rId13"/>
    <p:sldId id="273" r:id="rId14"/>
    <p:sldId id="263" r:id="rId15"/>
    <p:sldId id="270" r:id="rId16"/>
    <p:sldId id="264" r:id="rId17"/>
    <p:sldId id="265" r:id="rId18"/>
    <p:sldId id="266"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cs-CZ"/>
  <c:style val="25"/>
  <c:chart>
    <c:plotArea>
      <c:layout/>
      <c:lineChart>
        <c:grouping val="stacked"/>
        <c:ser>
          <c:idx val="0"/>
          <c:order val="0"/>
          <c:tx>
            <c:strRef>
              <c:f>List1!$B$1</c:f>
              <c:strCache>
                <c:ptCount val="1"/>
                <c:pt idx="0">
                  <c:v>New installed</c:v>
                </c:pt>
              </c:strCache>
            </c:strRef>
          </c:tx>
          <c:marker>
            <c:symbol val="none"/>
          </c:marker>
          <c:cat>
            <c:numRef>
              <c:f>List1!$A$2:$A$13</c:f>
              <c:numCache>
                <c:formatCode>General</c:formatCode>
                <c:ptCount val="12"/>
                <c:pt idx="0">
                  <c:v>1990</c:v>
                </c:pt>
                <c:pt idx="1">
                  <c:v>1991</c:v>
                </c:pt>
                <c:pt idx="2">
                  <c:v>1992</c:v>
                </c:pt>
                <c:pt idx="3">
                  <c:v>1993</c:v>
                </c:pt>
                <c:pt idx="4">
                  <c:v>1994</c:v>
                </c:pt>
                <c:pt idx="5">
                  <c:v>1995</c:v>
                </c:pt>
                <c:pt idx="6">
                  <c:v>1996</c:v>
                </c:pt>
                <c:pt idx="7">
                  <c:v>2002</c:v>
                </c:pt>
                <c:pt idx="8">
                  <c:v>2003</c:v>
                </c:pt>
                <c:pt idx="9">
                  <c:v>2004</c:v>
                </c:pt>
                <c:pt idx="10">
                  <c:v>2005</c:v>
                </c:pt>
                <c:pt idx="11">
                  <c:v>2006</c:v>
                </c:pt>
              </c:numCache>
            </c:numRef>
          </c:cat>
          <c:val>
            <c:numRef>
              <c:f>List1!$B$2:$B$13</c:f>
              <c:numCache>
                <c:formatCode>General</c:formatCode>
                <c:ptCount val="12"/>
                <c:pt idx="0">
                  <c:v>1</c:v>
                </c:pt>
                <c:pt idx="1">
                  <c:v>0</c:v>
                </c:pt>
                <c:pt idx="2">
                  <c:v>2</c:v>
                </c:pt>
                <c:pt idx="3">
                  <c:v>4</c:v>
                </c:pt>
                <c:pt idx="4">
                  <c:v>10</c:v>
                </c:pt>
                <c:pt idx="5">
                  <c:v>7</c:v>
                </c:pt>
                <c:pt idx="6">
                  <c:v>1</c:v>
                </c:pt>
                <c:pt idx="7">
                  <c:v>1</c:v>
                </c:pt>
                <c:pt idx="8">
                  <c:v>3</c:v>
                </c:pt>
                <c:pt idx="9">
                  <c:v>13</c:v>
                </c:pt>
                <c:pt idx="10">
                  <c:v>14</c:v>
                </c:pt>
                <c:pt idx="11">
                  <c:v>13</c:v>
                </c:pt>
              </c:numCache>
            </c:numRef>
          </c:val>
        </c:ser>
        <c:ser>
          <c:idx val="1"/>
          <c:order val="1"/>
          <c:tx>
            <c:strRef>
              <c:f>List1!$C$1</c:f>
              <c:strCache>
                <c:ptCount val="1"/>
                <c:pt idx="0">
                  <c:v>Summary</c:v>
                </c:pt>
              </c:strCache>
            </c:strRef>
          </c:tx>
          <c:marker>
            <c:symbol val="none"/>
          </c:marker>
          <c:cat>
            <c:numRef>
              <c:f>List1!$A$2:$A$13</c:f>
              <c:numCache>
                <c:formatCode>General</c:formatCode>
                <c:ptCount val="12"/>
                <c:pt idx="0">
                  <c:v>1990</c:v>
                </c:pt>
                <c:pt idx="1">
                  <c:v>1991</c:v>
                </c:pt>
                <c:pt idx="2">
                  <c:v>1992</c:v>
                </c:pt>
                <c:pt idx="3">
                  <c:v>1993</c:v>
                </c:pt>
                <c:pt idx="4">
                  <c:v>1994</c:v>
                </c:pt>
                <c:pt idx="5">
                  <c:v>1995</c:v>
                </c:pt>
                <c:pt idx="6">
                  <c:v>1996</c:v>
                </c:pt>
                <c:pt idx="7">
                  <c:v>2002</c:v>
                </c:pt>
                <c:pt idx="8">
                  <c:v>2003</c:v>
                </c:pt>
                <c:pt idx="9">
                  <c:v>2004</c:v>
                </c:pt>
                <c:pt idx="10">
                  <c:v>2005</c:v>
                </c:pt>
                <c:pt idx="11">
                  <c:v>2006</c:v>
                </c:pt>
              </c:numCache>
            </c:numRef>
          </c:cat>
          <c:val>
            <c:numRef>
              <c:f>List1!$C$2:$C$13</c:f>
              <c:numCache>
                <c:formatCode>General</c:formatCode>
                <c:ptCount val="12"/>
                <c:pt idx="0">
                  <c:v>1</c:v>
                </c:pt>
                <c:pt idx="1">
                  <c:v>1</c:v>
                </c:pt>
                <c:pt idx="2">
                  <c:v>3</c:v>
                </c:pt>
                <c:pt idx="3">
                  <c:v>7</c:v>
                </c:pt>
                <c:pt idx="4">
                  <c:v>17</c:v>
                </c:pt>
                <c:pt idx="5">
                  <c:v>24</c:v>
                </c:pt>
                <c:pt idx="6">
                  <c:v>25</c:v>
                </c:pt>
                <c:pt idx="7">
                  <c:v>17</c:v>
                </c:pt>
                <c:pt idx="8">
                  <c:v>20</c:v>
                </c:pt>
                <c:pt idx="9">
                  <c:v>33</c:v>
                </c:pt>
                <c:pt idx="10">
                  <c:v>47</c:v>
                </c:pt>
                <c:pt idx="11">
                  <c:v>30</c:v>
                </c:pt>
              </c:numCache>
            </c:numRef>
          </c:val>
        </c:ser>
        <c:ser>
          <c:idx val="2"/>
          <c:order val="2"/>
          <c:tx>
            <c:strRef>
              <c:f>List1!$D$1</c:f>
              <c:strCache>
                <c:ptCount val="1"/>
                <c:pt idx="0">
                  <c:v>Sloupec1</c:v>
                </c:pt>
              </c:strCache>
            </c:strRef>
          </c:tx>
          <c:marker>
            <c:symbol val="none"/>
          </c:marker>
          <c:cat>
            <c:numRef>
              <c:f>List1!$A$2:$A$13</c:f>
              <c:numCache>
                <c:formatCode>General</c:formatCode>
                <c:ptCount val="12"/>
                <c:pt idx="0">
                  <c:v>1990</c:v>
                </c:pt>
                <c:pt idx="1">
                  <c:v>1991</c:v>
                </c:pt>
                <c:pt idx="2">
                  <c:v>1992</c:v>
                </c:pt>
                <c:pt idx="3">
                  <c:v>1993</c:v>
                </c:pt>
                <c:pt idx="4">
                  <c:v>1994</c:v>
                </c:pt>
                <c:pt idx="5">
                  <c:v>1995</c:v>
                </c:pt>
                <c:pt idx="6">
                  <c:v>1996</c:v>
                </c:pt>
                <c:pt idx="7">
                  <c:v>2002</c:v>
                </c:pt>
                <c:pt idx="8">
                  <c:v>2003</c:v>
                </c:pt>
                <c:pt idx="9">
                  <c:v>2004</c:v>
                </c:pt>
                <c:pt idx="10">
                  <c:v>2005</c:v>
                </c:pt>
                <c:pt idx="11">
                  <c:v>2006</c:v>
                </c:pt>
              </c:numCache>
            </c:numRef>
          </c:cat>
          <c:val>
            <c:numRef>
              <c:f>List1!$D$2:$D$13</c:f>
              <c:numCache>
                <c:formatCode>General</c:formatCode>
                <c:ptCount val="12"/>
              </c:numCache>
            </c:numRef>
          </c:val>
        </c:ser>
        <c:marker val="1"/>
        <c:axId val="79969280"/>
        <c:axId val="79996032"/>
      </c:lineChart>
      <c:catAx>
        <c:axId val="79969280"/>
        <c:scaling>
          <c:orientation val="minMax"/>
        </c:scaling>
        <c:axPos val="b"/>
        <c:numFmt formatCode="General" sourceLinked="1"/>
        <c:tickLblPos val="nextTo"/>
        <c:crossAx val="79996032"/>
        <c:crosses val="autoZero"/>
        <c:auto val="1"/>
        <c:lblAlgn val="ctr"/>
        <c:lblOffset val="100"/>
      </c:catAx>
      <c:valAx>
        <c:axId val="79996032"/>
        <c:scaling>
          <c:orientation val="minMax"/>
        </c:scaling>
        <c:axPos val="l"/>
        <c:majorGridlines/>
        <c:numFmt formatCode="General" sourceLinked="1"/>
        <c:tickLblPos val="nextTo"/>
        <c:crossAx val="79969280"/>
        <c:crosses val="autoZero"/>
        <c:crossBetween val="between"/>
      </c:valAx>
    </c:plotArea>
    <c:legend>
      <c:legendPos val="r"/>
      <c:legendEntry>
        <c:idx val="0"/>
        <c:delete val="1"/>
      </c:legendEntry>
      <c:layout/>
    </c:legend>
    <c:plotVisOnly val="1"/>
  </c:chart>
  <c:txPr>
    <a:bodyPr/>
    <a:lstStyle/>
    <a:p>
      <a:pPr>
        <a:defRPr sz="1800"/>
      </a:pPr>
      <a:endParaRPr lang="cs-CZ"/>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9C377-74D7-4716-BC54-46A8B23EA0E9}" type="datetimeFigureOut">
              <a:rPr lang="de-DE" smtClean="0"/>
              <a:pPr/>
              <a:t>17.06.2012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CD082-BD29-4A03-9C5A-71334F4DB0F5}"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C6CD082-BD29-4A03-9C5A-71334F4DB0F5}" type="slidenum">
              <a:rPr lang="de-DE" smtClean="0"/>
              <a:pPr/>
              <a:t>18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3D4548BA-E6E6-46AC-84C9-AC8A9CBBA78D}" type="datetimeFigureOut">
              <a:rPr lang="de-DE" smtClean="0"/>
              <a:pPr/>
              <a:t>17.06.2012</a:t>
            </a:fld>
            <a:endParaRPr lang="de-DE"/>
          </a:p>
        </p:txBody>
      </p:sp>
      <p:sp>
        <p:nvSpPr>
          <p:cNvPr id="17" name="Fußzeilenplatzhalter 16"/>
          <p:cNvSpPr>
            <a:spLocks noGrp="1"/>
          </p:cNvSpPr>
          <p:nvPr>
            <p:ph type="ftr" sz="quarter" idx="11"/>
          </p:nvPr>
        </p:nvSpPr>
        <p:spPr/>
        <p:txBody>
          <a:bodyPr/>
          <a:lstStyle/>
          <a:p>
            <a:endParaRPr lang="de-DE"/>
          </a:p>
        </p:txBody>
      </p:sp>
      <p:sp>
        <p:nvSpPr>
          <p:cNvPr id="7" name="Gerade Verbindung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Foliennummernplatzhalt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0E8A307-5C16-4B38-9D4B-318FCCC3F420}" type="slidenum">
              <a:rPr lang="de-DE" smtClean="0"/>
              <a:pPr/>
              <a:t>‹#›</a:t>
            </a:fld>
            <a:endParaRPr lang="de-DE"/>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3D4548BA-E6E6-46AC-84C9-AC8A9CBBA78D}" type="datetimeFigureOut">
              <a:rPr lang="de-DE" smtClean="0"/>
              <a:pPr/>
              <a:t>17.06.2012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E8A307-5C16-4B38-9D4B-318FCCC3F420}" type="slidenum">
              <a:rPr lang="de-DE" smtClean="0"/>
              <a:pPr/>
              <a:t>‹#›</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2"/>
      </p:bgRef>
    </p:bg>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Gerade Verbindung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6915912" y="3009901"/>
            <a:ext cx="457200" cy="441325"/>
          </a:xfrm>
        </p:spPr>
        <p:txBody>
          <a:bodyPr/>
          <a:lstStyle/>
          <a:p>
            <a:fld id="{50E8A307-5C16-4B38-9D4B-318FCCC3F420}" type="slidenum">
              <a:rPr lang="de-DE" smtClean="0"/>
              <a:pPr/>
              <a:t>‹#›</a:t>
            </a:fld>
            <a:endParaRPr lang="de-DE"/>
          </a:p>
        </p:txBody>
      </p:sp>
      <p:sp>
        <p:nvSpPr>
          <p:cNvPr id="3" name="Vertikaler Textplatzhalter 2"/>
          <p:cNvSpPr>
            <a:spLocks noGrp="1"/>
          </p:cNvSpPr>
          <p:nvPr>
            <p:ph type="body" orient="vert" idx="1"/>
          </p:nvPr>
        </p:nvSpPr>
        <p:spPr>
          <a:xfrm>
            <a:off x="304800" y="304800"/>
            <a:ext cx="6553200" cy="5821366"/>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3D4548BA-E6E6-46AC-84C9-AC8A9CBBA78D}" type="datetimeFigureOut">
              <a:rPr lang="de-DE" smtClean="0"/>
              <a:pPr/>
              <a:t>17.06.2012</a:t>
            </a:fld>
            <a:endParaRPr lang="de-DE"/>
          </a:p>
        </p:txBody>
      </p:sp>
      <p:sp>
        <p:nvSpPr>
          <p:cNvPr id="5" name="Fußzeilenplatzhalter 4"/>
          <p:cNvSpPr>
            <a:spLocks noGrp="1"/>
          </p:cNvSpPr>
          <p:nvPr>
            <p:ph type="ftr" sz="quarter" idx="11"/>
          </p:nvPr>
        </p:nvSpPr>
        <p:spPr/>
        <p:txBody>
          <a:bodyPr/>
          <a:lstStyle/>
          <a:p>
            <a:endParaRPr lang="de-DE"/>
          </a:p>
        </p:txBody>
      </p:sp>
      <p:sp>
        <p:nvSpPr>
          <p:cNvPr id="2" name="Vertikaler Titel 1"/>
          <p:cNvSpPr>
            <a:spLocks noGrp="1"/>
          </p:cNvSpPr>
          <p:nvPr>
            <p:ph type="title" orient="vert"/>
          </p:nvPr>
        </p:nvSpPr>
        <p:spPr>
          <a:xfrm>
            <a:off x="7391400" y="304801"/>
            <a:ext cx="1447800" cy="5851525"/>
          </a:xfrm>
        </p:spPr>
        <p:txBody>
          <a:bodyPr vert="eaVert"/>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3D4548BA-E6E6-46AC-84C9-AC8A9CBBA78D}" type="datetimeFigureOut">
              <a:rPr lang="de-DE" smtClean="0"/>
              <a:pPr/>
              <a:t>17.06.2012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361688" y="1026372"/>
            <a:ext cx="457200" cy="441325"/>
          </a:xfrm>
        </p:spPr>
        <p:txBody>
          <a:bodyPr/>
          <a:lstStyle/>
          <a:p>
            <a:fld id="{50E8A307-5C16-4B38-9D4B-318FCCC3F420}" type="slidenum">
              <a:rPr lang="de-DE" smtClean="0"/>
              <a:pPr/>
              <a:t>‹#›</a:t>
            </a:fld>
            <a:endParaRPr lang="de-DE"/>
          </a:p>
        </p:txBody>
      </p:sp>
      <p:sp>
        <p:nvSpPr>
          <p:cNvPr id="8" name="Inhaltsplatzhalter 7"/>
          <p:cNvSpPr>
            <a:spLocks noGrp="1"/>
          </p:cNvSpPr>
          <p:nvPr>
            <p:ph sz="quarter" idx="1"/>
          </p:nvPr>
        </p:nvSpPr>
        <p:spPr>
          <a:xfrm>
            <a:off x="301752" y="1527048"/>
            <a:ext cx="850392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13" name="Rechtec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ec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ußzeilenplatzhalter 4"/>
          <p:cNvSpPr>
            <a:spLocks noGrp="1"/>
          </p:cNvSpPr>
          <p:nvPr>
            <p:ph type="ftr" sz="quarter" idx="11"/>
          </p:nvPr>
        </p:nvSpPr>
        <p:spPr/>
        <p:txBody>
          <a:bodyPr/>
          <a:lstStyle/>
          <a:p>
            <a:endParaRPr lang="de-DE"/>
          </a:p>
        </p:txBody>
      </p:sp>
      <p:sp>
        <p:nvSpPr>
          <p:cNvPr id="4" name="Datumsplatzhalter 3"/>
          <p:cNvSpPr>
            <a:spLocks noGrp="1"/>
          </p:cNvSpPr>
          <p:nvPr>
            <p:ph type="dt" sz="half" idx="10"/>
          </p:nvPr>
        </p:nvSpPr>
        <p:spPr/>
        <p:txBody>
          <a:bodyPr/>
          <a:lstStyle/>
          <a:p>
            <a:fld id="{3D4548BA-E6E6-46AC-84C9-AC8A9CBBA78D}" type="datetimeFigureOut">
              <a:rPr lang="de-DE" smtClean="0"/>
              <a:pPr/>
              <a:t>17.06.2012</a:t>
            </a:fld>
            <a:endParaRPr lang="de-DE"/>
          </a:p>
        </p:txBody>
      </p:sp>
      <p:sp>
        <p:nvSpPr>
          <p:cNvPr id="8" name="Gerade Verbindung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0E8A307-5C16-4B38-9D4B-318FCCC3F420}" type="slidenum">
              <a:rPr lang="de-DE" smtClean="0"/>
              <a:pPr/>
              <a:t>‹#›</a:t>
            </a:fld>
            <a:endParaRPr lang="de-DE"/>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a:xfrm>
            <a:off x="5791200" y="6409944"/>
            <a:ext cx="3044952" cy="365760"/>
          </a:xfrm>
        </p:spPr>
        <p:txBody>
          <a:bodyPr/>
          <a:lstStyle/>
          <a:p>
            <a:fld id="{3D4548BA-E6E6-46AC-84C9-AC8A9CBBA78D}" type="datetimeFigureOut">
              <a:rPr lang="de-DE" smtClean="0"/>
              <a:pPr/>
              <a:t>17.06.2012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E8A307-5C16-4B38-9D4B-318FCCC3F420}" type="slidenum">
              <a:rPr lang="de-DE" smtClean="0"/>
              <a:pPr/>
              <a:t>‹#›</a:t>
            </a:fld>
            <a:endParaRPr lang="de-DE"/>
          </a:p>
        </p:txBody>
      </p:sp>
      <p:sp>
        <p:nvSpPr>
          <p:cNvPr id="8" name="Gerade Verbindung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1">
        <a:schemeClr val="bg2"/>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ec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ec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ec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3D4548BA-E6E6-46AC-84C9-AC8A9CBBA78D}" type="datetimeFigureOut">
              <a:rPr lang="de-DE" smtClean="0"/>
              <a:pPr/>
              <a:t>17.06.2012</a:t>
            </a:fld>
            <a:endParaRPr lang="de-DE"/>
          </a:p>
        </p:txBody>
      </p:sp>
      <p:sp>
        <p:nvSpPr>
          <p:cNvPr id="8" name="Fußzeilenplatzhalter 7"/>
          <p:cNvSpPr>
            <a:spLocks noGrp="1"/>
          </p:cNvSpPr>
          <p:nvPr>
            <p:ph type="ftr" sz="quarter" idx="11"/>
          </p:nvPr>
        </p:nvSpPr>
        <p:spPr>
          <a:xfrm>
            <a:off x="304800" y="6409944"/>
            <a:ext cx="3581400" cy="365760"/>
          </a:xfrm>
        </p:spPr>
        <p:txBody>
          <a:bodyPr/>
          <a:lstStyle/>
          <a:p>
            <a:endParaRPr lang="de-DE"/>
          </a:p>
        </p:txBody>
      </p:sp>
      <p:sp>
        <p:nvSpPr>
          <p:cNvPr id="15" name="Gerade Verbindung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nhaltsplatzhalter 23"/>
          <p:cNvSpPr>
            <a:spLocks noGrp="1"/>
          </p:cNvSpPr>
          <p:nvPr>
            <p:ph sz="quarter" idx="2"/>
          </p:nvPr>
        </p:nvSpPr>
        <p:spPr>
          <a:xfrm>
            <a:off x="301752" y="2471383"/>
            <a:ext cx="4041648" cy="3818404"/>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Inhaltsplatzhalter 25"/>
          <p:cNvSpPr>
            <a:spLocks noGrp="1"/>
          </p:cNvSpPr>
          <p:nvPr>
            <p:ph sz="quarter" idx="4"/>
          </p:nvPr>
        </p:nvSpPr>
        <p:spPr>
          <a:xfrm>
            <a:off x="4800600" y="2471383"/>
            <a:ext cx="4038600" cy="3822192"/>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Foliennummernplatzhalter 8"/>
          <p:cNvSpPr>
            <a:spLocks noGrp="1"/>
          </p:cNvSpPr>
          <p:nvPr>
            <p:ph type="sldNum" sz="quarter" idx="12"/>
          </p:nvPr>
        </p:nvSpPr>
        <p:spPr>
          <a:xfrm>
            <a:off x="4343400" y="1042416"/>
            <a:ext cx="457200" cy="441325"/>
          </a:xfrm>
        </p:spPr>
        <p:txBody>
          <a:bodyPr/>
          <a:lstStyle>
            <a:lvl1pPr algn="ctr">
              <a:defRPr/>
            </a:lvl1pPr>
          </a:lstStyle>
          <a:p>
            <a:fld id="{50E8A307-5C16-4B38-9D4B-318FCCC3F420}" type="slidenum">
              <a:rPr lang="de-DE" smtClean="0"/>
              <a:pPr/>
              <a:t>‹#›</a:t>
            </a:fld>
            <a:endParaRPr lang="de-DE"/>
          </a:p>
        </p:txBody>
      </p:sp>
      <p:sp>
        <p:nvSpPr>
          <p:cNvPr id="23" name="Titel 22"/>
          <p:cNvSpPr>
            <a:spLocks noGrp="1"/>
          </p:cNvSpPr>
          <p:nvPr>
            <p:ph type="title"/>
          </p:nvPr>
        </p:nvSpPr>
        <p:spPr/>
        <p:txBody>
          <a:bodyPr rtlCol="0" anchor="b" anchorCtr="0"/>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3D4548BA-E6E6-46AC-84C9-AC8A9CBBA78D}" type="datetimeFigureOut">
              <a:rPr lang="de-DE" smtClean="0"/>
              <a:pPr/>
              <a:t>17.06.2012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4343400" y="1036020"/>
            <a:ext cx="457200" cy="441325"/>
          </a:xfrm>
        </p:spPr>
        <p:txBody>
          <a:bodyPr/>
          <a:lstStyle/>
          <a:p>
            <a:fld id="{50E8A307-5C16-4B38-9D4B-318FCCC3F420}"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ec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ec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umsplatzhalter 1"/>
          <p:cNvSpPr>
            <a:spLocks noGrp="1"/>
          </p:cNvSpPr>
          <p:nvPr>
            <p:ph type="dt" sz="half" idx="10"/>
          </p:nvPr>
        </p:nvSpPr>
        <p:spPr/>
        <p:txBody>
          <a:bodyPr/>
          <a:lstStyle/>
          <a:p>
            <a:fld id="{3D4548BA-E6E6-46AC-84C9-AC8A9CBBA78D}" type="datetimeFigureOut">
              <a:rPr lang="de-DE" smtClean="0"/>
              <a:pPr/>
              <a:t>17.06.2012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0E8A307-5C16-4B38-9D4B-318FCCC3F420}"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9" name="Rechtec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ec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8" name="Rechtec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Gerade Verbindung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nhaltsplatzhalter 19"/>
          <p:cNvSpPr>
            <a:spLocks noGrp="1"/>
          </p:cNvSpPr>
          <p:nvPr>
            <p:ph sz="quarter" idx="1"/>
          </p:nvPr>
        </p:nvSpPr>
        <p:spPr>
          <a:xfrm>
            <a:off x="3124200" y="685800"/>
            <a:ext cx="5638800" cy="5410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0E8A307-5C16-4B38-9D4B-318FCCC3F420}" type="slidenum">
              <a:rPr lang="de-DE" smtClean="0"/>
              <a:pPr/>
              <a:t>‹#›</a:t>
            </a:fld>
            <a:endParaRPr lang="de-DE"/>
          </a:p>
        </p:txBody>
      </p:sp>
      <p:sp>
        <p:nvSpPr>
          <p:cNvPr id="21" name="Rechtec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p:txBody>
          <a:bodyPr/>
          <a:lstStyle/>
          <a:p>
            <a:fld id="{3D4548BA-E6E6-46AC-84C9-AC8A9CBBA78D}" type="datetimeFigureOut">
              <a:rPr lang="de-DE" smtClean="0"/>
              <a:pPr/>
              <a:t>17.06.2012</a:t>
            </a:fld>
            <a:endParaRPr lang="de-DE"/>
          </a:p>
        </p:txBody>
      </p:sp>
      <p:sp>
        <p:nvSpPr>
          <p:cNvPr id="6" name="Fußzeilenplatzhalter 5"/>
          <p:cNvSpPr>
            <a:spLocks noGrp="1"/>
          </p:cNvSpPr>
          <p:nvPr>
            <p:ph type="ftr" sz="quarter" idx="11"/>
          </p:nvPr>
        </p:nvSpPr>
        <p:spPr>
          <a:xfrm>
            <a:off x="301752" y="6410848"/>
            <a:ext cx="3383280" cy="365760"/>
          </a:xfrm>
        </p:spPr>
        <p:txBody>
          <a:bodyPr/>
          <a:lstStyle/>
          <a:p>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ec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p>
            <a:fld id="{50E8A307-5C16-4B38-9D4B-318FCCC3F420}" type="slidenum">
              <a:rPr lang="de-DE" smtClean="0"/>
              <a:pPr/>
              <a:t>‹#›</a:t>
            </a:fld>
            <a:endParaRPr lang="de-DE"/>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3000375" y="609600"/>
            <a:ext cx="5867400" cy="4267200"/>
          </a:xfrm>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22" name="Rechtec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a:xfrm>
            <a:off x="5788152" y="6404984"/>
            <a:ext cx="3044952" cy="365760"/>
          </a:xfrm>
        </p:spPr>
        <p:txBody>
          <a:bodyPr/>
          <a:lstStyle/>
          <a:p>
            <a:fld id="{3D4548BA-E6E6-46AC-84C9-AC8A9CBBA78D}" type="datetimeFigureOut">
              <a:rPr lang="de-DE" smtClean="0"/>
              <a:pPr/>
              <a:t>17.06.2012</a:t>
            </a:fld>
            <a:endParaRPr lang="de-DE"/>
          </a:p>
        </p:txBody>
      </p:sp>
      <p:sp>
        <p:nvSpPr>
          <p:cNvPr id="6" name="Fußzeilenplatzhalter 5"/>
          <p:cNvSpPr>
            <a:spLocks noGrp="1"/>
          </p:cNvSpPr>
          <p:nvPr>
            <p:ph type="ftr" sz="quarter" idx="11"/>
          </p:nvPr>
        </p:nvSpPr>
        <p:spPr>
          <a:xfrm>
            <a:off x="301752" y="6410848"/>
            <a:ext cx="3584448" cy="365760"/>
          </a:xfrm>
        </p:spPr>
        <p:txBody>
          <a:body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umsplatzhalt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D4548BA-E6E6-46AC-84C9-AC8A9CBBA78D}" type="datetimeFigureOut">
              <a:rPr lang="de-DE" smtClean="0"/>
              <a:pPr/>
              <a:t>17.06.2012</a:t>
            </a:fld>
            <a:endParaRPr lang="de-DE"/>
          </a:p>
        </p:txBody>
      </p:sp>
      <p:sp>
        <p:nvSpPr>
          <p:cNvPr id="3" name="Fußzeilenplatzhalt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de-DE"/>
          </a:p>
        </p:txBody>
      </p:sp>
      <p:sp>
        <p:nvSpPr>
          <p:cNvPr id="8" name="Rechtec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Gerade Verbindung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0E8A307-5C16-4B38-9D4B-318FCCC3F420}" type="slidenum">
              <a:rPr lang="de-DE" smtClean="0"/>
              <a:pPr/>
              <a:t>‹#›</a:t>
            </a:fld>
            <a:endParaRPr lang="de-DE"/>
          </a:p>
        </p:txBody>
      </p:sp>
      <p:sp>
        <p:nvSpPr>
          <p:cNvPr id="22" name="Titelplatzhalter 21"/>
          <p:cNvSpPr>
            <a:spLocks noGrp="1"/>
          </p:cNvSpPr>
          <p:nvPr>
            <p:ph type="title"/>
          </p:nvPr>
        </p:nvSpPr>
        <p:spPr>
          <a:xfrm>
            <a:off x="301752" y="228600"/>
            <a:ext cx="8534400" cy="758952"/>
          </a:xfrm>
          <a:prstGeom prst="rect">
            <a:avLst/>
          </a:prstGeom>
        </p:spPr>
        <p:txBody>
          <a:bodyPr vert="horz" anchor="b">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wind-energy-the-facts.org/en/environment/chapter-6-social-acceptance-of-wind-energy-and-wind-farm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31640" y="3789040"/>
            <a:ext cx="6400800" cy="1752600"/>
          </a:xfrm>
        </p:spPr>
        <p:txBody>
          <a:bodyPr/>
          <a:lstStyle/>
          <a:p>
            <a:r>
              <a:rPr lang="en-US" dirty="0" err="1" smtClean="0"/>
              <a:t>Rostislav</a:t>
            </a:r>
            <a:r>
              <a:rPr lang="en-US" dirty="0" smtClean="0"/>
              <a:t> </a:t>
            </a:r>
            <a:r>
              <a:rPr lang="en-US" dirty="0" err="1" smtClean="0"/>
              <a:t>Moric</a:t>
            </a:r>
            <a:endParaRPr lang="de-DE" dirty="0" smtClean="0"/>
          </a:p>
          <a:p>
            <a:r>
              <a:rPr lang="en-US" b="1" dirty="0" smtClean="0"/>
              <a:t>Martin </a:t>
            </a:r>
            <a:r>
              <a:rPr lang="en-US" b="1" dirty="0"/>
              <a:t>Schoenberg</a:t>
            </a:r>
            <a:endParaRPr lang="de-DE" dirty="0"/>
          </a:p>
          <a:p>
            <a:endParaRPr lang="de-DE" dirty="0"/>
          </a:p>
        </p:txBody>
      </p:sp>
      <p:sp>
        <p:nvSpPr>
          <p:cNvPr id="2" name="Titel 1"/>
          <p:cNvSpPr>
            <a:spLocks noGrp="1"/>
          </p:cNvSpPr>
          <p:nvPr>
            <p:ph type="ctrTitle"/>
          </p:nvPr>
        </p:nvSpPr>
        <p:spPr>
          <a:xfrm>
            <a:off x="179512" y="1412776"/>
            <a:ext cx="8712968" cy="1470025"/>
          </a:xfrm>
        </p:spPr>
        <p:txBody>
          <a:bodyPr>
            <a:noAutofit/>
          </a:bodyPr>
          <a:lstStyle/>
          <a:p>
            <a:r>
              <a:rPr lang="en-US" sz="3400" b="1" dirty="0"/>
              <a:t>The Social Acceptance of Wind Energy in Austria and the Czech Republic</a:t>
            </a:r>
            <a:r>
              <a:rPr lang="de-DE" sz="3600" dirty="0"/>
              <a:t/>
            </a:r>
            <a:br>
              <a:rPr lang="de-DE" sz="3600" dirty="0"/>
            </a:br>
            <a:endParaRPr lang="de-DE" sz="3600" dirty="0"/>
          </a:p>
        </p:txBody>
      </p:sp>
      <p:pic>
        <p:nvPicPr>
          <p:cNvPr id="4" name="obrázek 5"/>
          <p:cNvPicPr/>
          <p:nvPr/>
        </p:nvPicPr>
        <p:blipFill>
          <a:blip r:embed="rId2" cstate="print"/>
          <a:srcRect/>
          <a:stretch>
            <a:fillRect/>
          </a:stretch>
        </p:blipFill>
        <p:spPr bwMode="auto">
          <a:xfrm>
            <a:off x="7740352" y="260649"/>
            <a:ext cx="1121668" cy="936104"/>
          </a:xfrm>
          <a:prstGeom prst="rect">
            <a:avLst/>
          </a:prstGeom>
          <a:noFill/>
          <a:ln w="9525">
            <a:noFill/>
            <a:miter lim="800000"/>
            <a:headEnd/>
            <a:tailEnd/>
          </a:ln>
        </p:spPr>
      </p:pic>
      <p:pic>
        <p:nvPicPr>
          <p:cNvPr id="5" name="obrázek 4"/>
          <p:cNvPicPr/>
          <p:nvPr/>
        </p:nvPicPr>
        <p:blipFill>
          <a:blip r:embed="rId3" cstate="print"/>
          <a:srcRect/>
          <a:stretch>
            <a:fillRect/>
          </a:stretch>
        </p:blipFill>
        <p:spPr bwMode="auto">
          <a:xfrm>
            <a:off x="251520" y="188640"/>
            <a:ext cx="3219450" cy="714375"/>
          </a:xfrm>
          <a:prstGeom prst="rect">
            <a:avLst/>
          </a:prstGeom>
          <a:noFill/>
          <a:ln w="9525">
            <a:noFill/>
            <a:miter lim="800000"/>
            <a:headEnd/>
            <a:tailEnd/>
          </a:ln>
        </p:spPr>
      </p:pic>
      <p:pic>
        <p:nvPicPr>
          <p:cNvPr id="6" name="obrázek 1"/>
          <p:cNvPicPr/>
          <p:nvPr/>
        </p:nvPicPr>
        <p:blipFill>
          <a:blip r:embed="rId4" cstate="print"/>
          <a:srcRect/>
          <a:stretch>
            <a:fillRect/>
          </a:stretch>
        </p:blipFill>
        <p:spPr bwMode="auto">
          <a:xfrm>
            <a:off x="395536" y="5733256"/>
            <a:ext cx="904875" cy="819150"/>
          </a:xfrm>
          <a:prstGeom prst="rect">
            <a:avLst/>
          </a:prstGeom>
          <a:noFill/>
          <a:ln w="9525">
            <a:noFill/>
            <a:miter lim="800000"/>
            <a:headEnd/>
            <a:tailEnd/>
          </a:ln>
        </p:spPr>
      </p:pic>
      <p:pic>
        <p:nvPicPr>
          <p:cNvPr id="7" name="obrázek 2"/>
          <p:cNvPicPr/>
          <p:nvPr/>
        </p:nvPicPr>
        <p:blipFill>
          <a:blip r:embed="rId5" cstate="print"/>
          <a:srcRect/>
          <a:stretch>
            <a:fillRect/>
          </a:stretch>
        </p:blipFill>
        <p:spPr bwMode="auto">
          <a:xfrm>
            <a:off x="1547664" y="5733256"/>
            <a:ext cx="1152525" cy="857250"/>
          </a:xfrm>
          <a:prstGeom prst="rect">
            <a:avLst/>
          </a:prstGeom>
          <a:noFill/>
          <a:ln w="9525">
            <a:noFill/>
            <a:miter lim="800000"/>
            <a:headEnd/>
            <a:tailEnd/>
          </a:ln>
        </p:spPr>
      </p:pic>
      <p:pic>
        <p:nvPicPr>
          <p:cNvPr id="8" name="obrázek 3"/>
          <p:cNvPicPr/>
          <p:nvPr/>
        </p:nvPicPr>
        <p:blipFill>
          <a:blip r:embed="rId6" cstate="print"/>
          <a:srcRect/>
          <a:stretch>
            <a:fillRect/>
          </a:stretch>
        </p:blipFill>
        <p:spPr bwMode="auto">
          <a:xfrm>
            <a:off x="2771800" y="5733256"/>
            <a:ext cx="1609725" cy="819150"/>
          </a:xfrm>
          <a:prstGeom prst="rect">
            <a:avLst/>
          </a:prstGeom>
          <a:noFill/>
          <a:ln w="9525">
            <a:noFill/>
            <a:miter lim="800000"/>
            <a:headEnd/>
            <a:tailEnd/>
          </a:ln>
        </p:spPr>
      </p:pic>
      <p:pic>
        <p:nvPicPr>
          <p:cNvPr id="9" name="obrázek 4" descr="Logo_GRAZ"/>
          <p:cNvPicPr/>
          <p:nvPr/>
        </p:nvPicPr>
        <p:blipFill>
          <a:blip r:embed="rId7" cstate="print"/>
          <a:srcRect/>
          <a:stretch>
            <a:fillRect/>
          </a:stretch>
        </p:blipFill>
        <p:spPr bwMode="auto">
          <a:xfrm>
            <a:off x="4283968" y="5733256"/>
            <a:ext cx="94297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Survey: </a:t>
            </a:r>
            <a:r>
              <a:rPr lang="de-DE" dirty="0" err="1" smtClean="0"/>
              <a:t>Questionnaire</a:t>
            </a:r>
            <a:r>
              <a:rPr lang="cs-CZ" dirty="0" smtClean="0"/>
              <a:t> </a:t>
            </a:r>
            <a:r>
              <a:rPr lang="cs-CZ" dirty="0" smtClean="0">
                <a:latin typeface="Calibri"/>
                <a:cs typeface="Calibri"/>
              </a:rPr>
              <a:t>#1</a:t>
            </a:r>
            <a:endParaRPr lang="de-DE" dirty="0"/>
          </a:p>
        </p:txBody>
      </p:sp>
      <p:sp>
        <p:nvSpPr>
          <p:cNvPr id="3" name="Inhaltsplatzhalter 2"/>
          <p:cNvSpPr>
            <a:spLocks noGrp="1"/>
          </p:cNvSpPr>
          <p:nvPr>
            <p:ph sz="quarter" idx="1"/>
          </p:nvPr>
        </p:nvSpPr>
        <p:spPr/>
        <p:txBody>
          <a:bodyPr>
            <a:normAutofit fontScale="77500" lnSpcReduction="20000"/>
          </a:bodyPr>
          <a:lstStyle/>
          <a:p>
            <a:r>
              <a:rPr lang="cs-CZ" dirty="0" smtClean="0"/>
              <a:t>1</a:t>
            </a:r>
            <a:r>
              <a:rPr lang="en-US" dirty="0" smtClean="0"/>
              <a:t>. </a:t>
            </a:r>
            <a:r>
              <a:rPr lang="en-US" dirty="0" smtClean="0"/>
              <a:t>Are you interested in renewable energy? </a:t>
            </a:r>
            <a:endParaRPr lang="cs-CZ" dirty="0" smtClean="0"/>
          </a:p>
          <a:p>
            <a:pPr>
              <a:buNone/>
            </a:pPr>
            <a:r>
              <a:rPr lang="en-US" dirty="0" smtClean="0"/>
              <a:t> </a:t>
            </a:r>
            <a:endParaRPr lang="cs-CZ" dirty="0" smtClean="0"/>
          </a:p>
          <a:p>
            <a:r>
              <a:rPr lang="en-US" dirty="0" smtClean="0"/>
              <a:t>2. Renewable energy sources can be </a:t>
            </a:r>
            <a:r>
              <a:rPr lang="en-US" dirty="0" err="1" smtClean="0"/>
              <a:t>categorised</a:t>
            </a:r>
            <a:r>
              <a:rPr lang="en-US" dirty="0" smtClean="0"/>
              <a:t> into wind, solar, water, biomass and geothermal ones. Line up these energy sources according to their impact on the environment, starting with the source with the highest negative environmental impact  </a:t>
            </a:r>
            <a:endParaRPr lang="cs-CZ" dirty="0" smtClean="0"/>
          </a:p>
          <a:p>
            <a:endParaRPr lang="cs-CZ" dirty="0" smtClean="0"/>
          </a:p>
          <a:p>
            <a:r>
              <a:rPr lang="en-US" dirty="0" smtClean="0"/>
              <a:t>3. How is your attitude towards building windmills (wind-driven power stations)?  </a:t>
            </a:r>
            <a:endParaRPr lang="cs-CZ" dirty="0" smtClean="0"/>
          </a:p>
          <a:p>
            <a:pPr>
              <a:buNone/>
            </a:pPr>
            <a:r>
              <a:rPr lang="en-US" dirty="0" smtClean="0"/>
              <a:t> </a:t>
            </a:r>
            <a:endParaRPr lang="cs-CZ" dirty="0" smtClean="0"/>
          </a:p>
          <a:p>
            <a:r>
              <a:rPr lang="en-US" dirty="0" smtClean="0"/>
              <a:t>4. Would you agree with building windmills that are just 2 km far from your home? * </a:t>
            </a:r>
            <a:endParaRPr lang="cs-CZ" dirty="0" smtClean="0"/>
          </a:p>
          <a:p>
            <a:pPr>
              <a:buNone/>
            </a:pPr>
            <a:r>
              <a:rPr lang="en-US" dirty="0" smtClean="0"/>
              <a:t> </a:t>
            </a:r>
            <a:endParaRPr lang="cs-CZ" dirty="0" smtClean="0"/>
          </a:p>
          <a:p>
            <a:r>
              <a:rPr lang="en-US" dirty="0" smtClean="0"/>
              <a:t>5. [If 4 = No] Would you change your mind, if you had any benefits from the construction of the windmill? </a:t>
            </a:r>
            <a:endParaRPr lang="cs-CZ" dirty="0" smtClean="0"/>
          </a:p>
          <a:p>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Survey: </a:t>
            </a:r>
            <a:r>
              <a:rPr lang="de-DE" dirty="0" err="1" smtClean="0"/>
              <a:t>Questionnaire</a:t>
            </a:r>
            <a:r>
              <a:rPr lang="cs-CZ" dirty="0" smtClean="0"/>
              <a:t> </a:t>
            </a:r>
            <a:r>
              <a:rPr lang="cs-CZ" dirty="0" smtClean="0">
                <a:latin typeface="Calibri"/>
                <a:cs typeface="Calibri"/>
              </a:rPr>
              <a:t>#2</a:t>
            </a:r>
            <a:endParaRPr lang="de-DE" dirty="0"/>
          </a:p>
        </p:txBody>
      </p:sp>
      <p:sp>
        <p:nvSpPr>
          <p:cNvPr id="3" name="Inhaltsplatzhalter 2"/>
          <p:cNvSpPr>
            <a:spLocks noGrp="1"/>
          </p:cNvSpPr>
          <p:nvPr>
            <p:ph sz="quarter" idx="1"/>
          </p:nvPr>
        </p:nvSpPr>
        <p:spPr/>
        <p:txBody>
          <a:bodyPr>
            <a:normAutofit fontScale="77500" lnSpcReduction="20000"/>
          </a:bodyPr>
          <a:lstStyle/>
          <a:p>
            <a:r>
              <a:rPr lang="en-US" dirty="0" smtClean="0"/>
              <a:t>6. According to you, what are the biggest advantages of windmills? * </a:t>
            </a:r>
            <a:endParaRPr lang="cs-CZ" dirty="0" smtClean="0"/>
          </a:p>
          <a:p>
            <a:pPr lvl="0">
              <a:buNone/>
            </a:pPr>
            <a:r>
              <a:rPr lang="cs-CZ" dirty="0" smtClean="0"/>
              <a:t>	(e</a:t>
            </a:r>
            <a:r>
              <a:rPr lang="en-US" dirty="0" err="1" smtClean="0"/>
              <a:t>cological</a:t>
            </a:r>
            <a:r>
              <a:rPr lang="en-US" dirty="0" smtClean="0"/>
              <a:t> operation</a:t>
            </a:r>
            <a:r>
              <a:rPr lang="cs-CZ" dirty="0" smtClean="0"/>
              <a:t>, </a:t>
            </a:r>
            <a:r>
              <a:rPr lang="cs-CZ" dirty="0" smtClean="0"/>
              <a:t>l</a:t>
            </a:r>
            <a:r>
              <a:rPr lang="en-US" dirty="0" err="1" smtClean="0"/>
              <a:t>ow</a:t>
            </a:r>
            <a:r>
              <a:rPr lang="en-US" dirty="0" smtClean="0"/>
              <a:t> </a:t>
            </a:r>
            <a:r>
              <a:rPr lang="en-US" dirty="0" smtClean="0"/>
              <a:t>running </a:t>
            </a:r>
            <a:r>
              <a:rPr lang="en-US" dirty="0" smtClean="0"/>
              <a:t>costs</a:t>
            </a:r>
            <a:r>
              <a:rPr lang="cs-CZ" dirty="0" smtClean="0"/>
              <a:t>,  d</a:t>
            </a:r>
            <a:r>
              <a:rPr lang="en-US" dirty="0" err="1" smtClean="0"/>
              <a:t>ecrease</a:t>
            </a:r>
            <a:r>
              <a:rPr lang="en-US" dirty="0" smtClean="0"/>
              <a:t> </a:t>
            </a:r>
            <a:r>
              <a:rPr lang="en-US" dirty="0" smtClean="0"/>
              <a:t>dependence on fossil </a:t>
            </a:r>
            <a:r>
              <a:rPr lang="en-US" dirty="0" smtClean="0"/>
              <a:t>materials</a:t>
            </a:r>
            <a:r>
              <a:rPr lang="cs-CZ" dirty="0" smtClean="0"/>
              <a:t>, i</a:t>
            </a:r>
            <a:r>
              <a:rPr lang="en-US" dirty="0" err="1" smtClean="0"/>
              <a:t>nvestment</a:t>
            </a:r>
            <a:r>
              <a:rPr lang="cs-CZ" dirty="0" smtClean="0"/>
              <a:t>, d</a:t>
            </a:r>
            <a:r>
              <a:rPr lang="en-US" dirty="0" err="1" smtClean="0"/>
              <a:t>evelopment</a:t>
            </a:r>
            <a:r>
              <a:rPr lang="en-US" dirty="0" smtClean="0"/>
              <a:t> </a:t>
            </a:r>
            <a:r>
              <a:rPr lang="en-US" dirty="0" smtClean="0"/>
              <a:t>of </a:t>
            </a:r>
            <a:r>
              <a:rPr lang="en-US" dirty="0" smtClean="0"/>
              <a:t>place</a:t>
            </a:r>
            <a:r>
              <a:rPr lang="cs-CZ" dirty="0" smtClean="0"/>
              <a:t>, I</a:t>
            </a:r>
            <a:r>
              <a:rPr lang="en-US" dirty="0" smtClean="0"/>
              <a:t> </a:t>
            </a:r>
            <a:r>
              <a:rPr lang="en-US" dirty="0" smtClean="0"/>
              <a:t>don't see any </a:t>
            </a:r>
            <a:r>
              <a:rPr lang="en-US" dirty="0" smtClean="0"/>
              <a:t>advantage</a:t>
            </a:r>
            <a:r>
              <a:rPr lang="cs-CZ" dirty="0" smtClean="0"/>
              <a:t>)</a:t>
            </a:r>
            <a:endParaRPr lang="cs-CZ" dirty="0" smtClean="0"/>
          </a:p>
          <a:p>
            <a:endParaRPr lang="cs-CZ" dirty="0" smtClean="0"/>
          </a:p>
          <a:p>
            <a:r>
              <a:rPr lang="en-US" dirty="0" smtClean="0"/>
              <a:t>7. On the other hand, what are the disadvantages? * </a:t>
            </a:r>
            <a:endParaRPr lang="cs-CZ" dirty="0" smtClean="0"/>
          </a:p>
          <a:p>
            <a:pPr lvl="0">
              <a:buNone/>
            </a:pPr>
            <a:r>
              <a:rPr lang="cs-CZ" dirty="0" smtClean="0"/>
              <a:t>	(</a:t>
            </a:r>
            <a:r>
              <a:rPr lang="cs-CZ" dirty="0" smtClean="0"/>
              <a:t>i</a:t>
            </a:r>
            <a:r>
              <a:rPr lang="en-US" dirty="0" err="1" smtClean="0"/>
              <a:t>nfluence</a:t>
            </a:r>
            <a:r>
              <a:rPr lang="en-US" dirty="0" smtClean="0"/>
              <a:t> </a:t>
            </a:r>
            <a:r>
              <a:rPr lang="en-US" dirty="0" smtClean="0"/>
              <a:t>on the local </a:t>
            </a:r>
            <a:r>
              <a:rPr lang="en-US" dirty="0" smtClean="0"/>
              <a:t>environment</a:t>
            </a:r>
            <a:r>
              <a:rPr lang="cs-CZ" dirty="0" smtClean="0"/>
              <a:t>, l</a:t>
            </a:r>
            <a:r>
              <a:rPr lang="en-US" dirty="0" err="1" smtClean="0"/>
              <a:t>ow</a:t>
            </a:r>
            <a:r>
              <a:rPr lang="en-US" dirty="0" smtClean="0"/>
              <a:t> </a:t>
            </a:r>
            <a:r>
              <a:rPr lang="en-US" dirty="0" smtClean="0"/>
              <a:t>yearly </a:t>
            </a:r>
            <a:r>
              <a:rPr lang="en-US" dirty="0" smtClean="0"/>
              <a:t>profit</a:t>
            </a:r>
            <a:r>
              <a:rPr lang="cs-CZ" dirty="0" smtClean="0"/>
              <a:t>, n</a:t>
            </a:r>
            <a:r>
              <a:rPr lang="en-US" dirty="0" err="1" smtClean="0"/>
              <a:t>oise</a:t>
            </a:r>
            <a:r>
              <a:rPr lang="cs-CZ" dirty="0" smtClean="0"/>
              <a:t>, u</a:t>
            </a:r>
            <a:r>
              <a:rPr lang="en-US" dirty="0" err="1" smtClean="0"/>
              <a:t>ncertainty</a:t>
            </a:r>
            <a:r>
              <a:rPr lang="en-US" dirty="0" smtClean="0"/>
              <a:t> </a:t>
            </a:r>
            <a:r>
              <a:rPr lang="en-US" dirty="0" smtClean="0"/>
              <a:t>of energy </a:t>
            </a:r>
            <a:r>
              <a:rPr lang="en-US" dirty="0" smtClean="0"/>
              <a:t>delivery</a:t>
            </a:r>
            <a:r>
              <a:rPr lang="cs-CZ" dirty="0" smtClean="0"/>
              <a:t>)</a:t>
            </a:r>
            <a:endParaRPr lang="cs-CZ" dirty="0" smtClean="0"/>
          </a:p>
          <a:p>
            <a:endParaRPr lang="cs-CZ" dirty="0" smtClean="0"/>
          </a:p>
          <a:p>
            <a:r>
              <a:rPr lang="en-US" dirty="0" smtClean="0"/>
              <a:t>8. Do you think that the public in your country is well informed about wind energy in general? * </a:t>
            </a:r>
            <a:endParaRPr lang="cs-CZ" dirty="0" smtClean="0"/>
          </a:p>
          <a:p>
            <a:endParaRPr lang="cs-CZ" dirty="0" smtClean="0"/>
          </a:p>
          <a:p>
            <a:r>
              <a:rPr lang="en-US" dirty="0" smtClean="0"/>
              <a:t>9. Have you ever seen a windmill in service? * </a:t>
            </a:r>
            <a:endParaRPr lang="cs-CZ" dirty="0" smtClean="0"/>
          </a:p>
          <a:p>
            <a:endParaRPr lang="cs-CZ" dirty="0" smtClean="0"/>
          </a:p>
          <a:p>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Survey: </a:t>
            </a:r>
            <a:r>
              <a:rPr lang="de-DE" dirty="0" err="1" smtClean="0"/>
              <a:t>Results</a:t>
            </a:r>
            <a:r>
              <a:rPr lang="cs-CZ" dirty="0" smtClean="0"/>
              <a:t> </a:t>
            </a:r>
            <a:r>
              <a:rPr lang="cs-CZ" dirty="0" smtClean="0">
                <a:latin typeface="Calibri"/>
                <a:cs typeface="Calibri"/>
              </a:rPr>
              <a:t>#1</a:t>
            </a:r>
            <a:endParaRPr lang="de-DE" dirty="0"/>
          </a:p>
        </p:txBody>
      </p:sp>
      <p:sp>
        <p:nvSpPr>
          <p:cNvPr id="3" name="Inhaltsplatzhalter 2"/>
          <p:cNvSpPr>
            <a:spLocks noGrp="1"/>
          </p:cNvSpPr>
          <p:nvPr>
            <p:ph sz="quarter" idx="1"/>
          </p:nvPr>
        </p:nvSpPr>
        <p:spPr/>
        <p:txBody>
          <a:bodyPr>
            <a:normAutofit/>
          </a:bodyPr>
          <a:lstStyle/>
          <a:p>
            <a:r>
              <a:rPr lang="cs-CZ" dirty="0" err="1" smtClean="0"/>
              <a:t>i</a:t>
            </a:r>
            <a:r>
              <a:rPr lang="cs-CZ" dirty="0" err="1" smtClean="0"/>
              <a:t>nterested</a:t>
            </a:r>
            <a:r>
              <a:rPr lang="cs-CZ" dirty="0" smtClean="0"/>
              <a:t> in </a:t>
            </a:r>
            <a:r>
              <a:rPr lang="en-US" dirty="0" err="1" smtClean="0"/>
              <a:t>favour</a:t>
            </a:r>
            <a:r>
              <a:rPr lang="en-US" dirty="0" smtClean="0"/>
              <a:t> of wind energy as a clean and safe form of alternative </a:t>
            </a:r>
            <a:r>
              <a:rPr lang="en-US" dirty="0" smtClean="0"/>
              <a:t>energy</a:t>
            </a:r>
            <a:endParaRPr lang="cs-CZ" dirty="0" smtClean="0"/>
          </a:p>
          <a:p>
            <a:r>
              <a:rPr lang="cs-CZ" dirty="0" smtClean="0"/>
              <a:t>72 % </a:t>
            </a:r>
            <a:r>
              <a:rPr lang="cs-CZ" dirty="0" err="1" smtClean="0"/>
              <a:t>interested</a:t>
            </a:r>
            <a:r>
              <a:rPr lang="cs-CZ" dirty="0" smtClean="0"/>
              <a:t> in </a:t>
            </a:r>
            <a:r>
              <a:rPr lang="cs-CZ" dirty="0" err="1" smtClean="0"/>
              <a:t>renewable</a:t>
            </a:r>
            <a:r>
              <a:rPr lang="cs-CZ" dirty="0" smtClean="0"/>
              <a:t> energy</a:t>
            </a:r>
          </a:p>
          <a:p>
            <a:r>
              <a:rPr lang="cs-CZ" dirty="0" err="1" smtClean="0"/>
              <a:t>Lining</a:t>
            </a:r>
            <a:r>
              <a:rPr lang="cs-CZ" dirty="0" smtClean="0"/>
              <a:t> </a:t>
            </a:r>
            <a:r>
              <a:rPr lang="cs-CZ" dirty="0" err="1" smtClean="0"/>
              <a:t>up</a:t>
            </a:r>
            <a:r>
              <a:rPr lang="cs-CZ" dirty="0" smtClean="0"/>
              <a:t> </a:t>
            </a:r>
            <a:r>
              <a:rPr lang="cs-CZ" dirty="0" err="1" smtClean="0"/>
              <a:t>renewable</a:t>
            </a:r>
            <a:r>
              <a:rPr lang="cs-CZ" dirty="0" smtClean="0"/>
              <a:t> energy by negative </a:t>
            </a:r>
            <a:r>
              <a:rPr lang="cs-CZ" dirty="0" err="1" smtClean="0"/>
              <a:t>impact</a:t>
            </a:r>
            <a:r>
              <a:rPr lang="cs-CZ" dirty="0" smtClean="0"/>
              <a:t> (</a:t>
            </a:r>
            <a:r>
              <a:rPr lang="cs-CZ" dirty="0" err="1" smtClean="0"/>
              <a:t>highest</a:t>
            </a:r>
            <a:r>
              <a:rPr lang="cs-CZ" dirty="0" smtClean="0">
                <a:sym typeface="Wingdings" pitchFamily="2" charset="2"/>
              </a:rPr>
              <a:t></a:t>
            </a:r>
            <a:r>
              <a:rPr lang="cs-CZ" dirty="0" err="1" smtClean="0">
                <a:sym typeface="Wingdings" pitchFamily="2" charset="2"/>
              </a:rPr>
              <a:t>smallest</a:t>
            </a:r>
            <a:r>
              <a:rPr lang="cs-CZ" dirty="0" smtClean="0">
                <a:sym typeface="Wingdings" pitchFamily="2" charset="2"/>
              </a:rPr>
              <a:t>)</a:t>
            </a:r>
          </a:p>
          <a:p>
            <a:pPr lvl="1"/>
            <a:r>
              <a:rPr lang="cs-CZ" dirty="0" err="1" smtClean="0">
                <a:sym typeface="Wingdings" pitchFamily="2" charset="2"/>
              </a:rPr>
              <a:t>biomass</a:t>
            </a:r>
            <a:r>
              <a:rPr lang="cs-CZ" dirty="0" smtClean="0">
                <a:sym typeface="Wingdings" pitchFamily="2" charset="2"/>
              </a:rPr>
              <a:t>-</a:t>
            </a:r>
            <a:r>
              <a:rPr lang="cs-CZ" dirty="0" err="1" smtClean="0">
                <a:sym typeface="Wingdings" pitchFamily="2" charset="2"/>
              </a:rPr>
              <a:t>water</a:t>
            </a:r>
            <a:r>
              <a:rPr lang="cs-CZ" dirty="0" smtClean="0">
                <a:sym typeface="Wingdings" pitchFamily="2" charset="2"/>
              </a:rPr>
              <a:t>-</a:t>
            </a:r>
            <a:r>
              <a:rPr lang="cs-CZ" dirty="0" err="1" smtClean="0">
                <a:sym typeface="Wingdings" pitchFamily="2" charset="2"/>
              </a:rPr>
              <a:t>wind</a:t>
            </a:r>
            <a:r>
              <a:rPr lang="cs-CZ" dirty="0" smtClean="0">
                <a:sym typeface="Wingdings" pitchFamily="2" charset="2"/>
              </a:rPr>
              <a:t>-</a:t>
            </a:r>
            <a:r>
              <a:rPr lang="cs-CZ" dirty="0" err="1" smtClean="0">
                <a:sym typeface="Wingdings" pitchFamily="2" charset="2"/>
              </a:rPr>
              <a:t>solar</a:t>
            </a:r>
            <a:r>
              <a:rPr lang="cs-CZ" dirty="0" smtClean="0">
                <a:sym typeface="Wingdings" pitchFamily="2" charset="2"/>
              </a:rPr>
              <a:t>-</a:t>
            </a:r>
            <a:r>
              <a:rPr lang="cs-CZ" dirty="0" err="1" smtClean="0">
                <a:sym typeface="Wingdings" pitchFamily="2" charset="2"/>
              </a:rPr>
              <a:t>geothermal</a:t>
            </a:r>
            <a:endParaRPr lang="cs-CZ" dirty="0" smtClean="0">
              <a:sym typeface="Wingdings" pitchFamily="2" charset="2"/>
            </a:endParaRPr>
          </a:p>
          <a:p>
            <a:r>
              <a:rPr lang="cs-CZ" dirty="0" smtClean="0">
                <a:sym typeface="Wingdings" pitchFamily="2" charset="2"/>
              </a:rPr>
              <a:t>88 % </a:t>
            </a:r>
            <a:r>
              <a:rPr lang="cs-CZ" dirty="0" err="1" smtClean="0">
                <a:sym typeface="Wingdings" pitchFamily="2" charset="2"/>
              </a:rPr>
              <a:t>agree</a:t>
            </a:r>
            <a:r>
              <a:rPr lang="cs-CZ" dirty="0" smtClean="0">
                <a:sym typeface="Wingdings" pitchFamily="2" charset="2"/>
              </a:rPr>
              <a:t> </a:t>
            </a:r>
            <a:r>
              <a:rPr lang="cs-CZ" dirty="0" err="1" smtClean="0">
                <a:sym typeface="Wingdings" pitchFamily="2" charset="2"/>
              </a:rPr>
              <a:t>or</a:t>
            </a:r>
            <a:r>
              <a:rPr lang="cs-CZ" dirty="0" smtClean="0">
                <a:sym typeface="Wingdings" pitchFamily="2" charset="2"/>
              </a:rPr>
              <a:t> </a:t>
            </a:r>
            <a:r>
              <a:rPr lang="cs-CZ" dirty="0" err="1" smtClean="0">
                <a:sym typeface="Wingdings" pitchFamily="2" charset="2"/>
              </a:rPr>
              <a:t>rather</a:t>
            </a:r>
            <a:r>
              <a:rPr lang="cs-CZ" dirty="0" smtClean="0">
                <a:sym typeface="Wingdings" pitchFamily="2" charset="2"/>
              </a:rPr>
              <a:t> </a:t>
            </a:r>
            <a:r>
              <a:rPr lang="cs-CZ" dirty="0" err="1" smtClean="0">
                <a:sym typeface="Wingdings" pitchFamily="2" charset="2"/>
              </a:rPr>
              <a:t>agree</a:t>
            </a:r>
            <a:r>
              <a:rPr lang="cs-CZ" dirty="0" smtClean="0">
                <a:sym typeface="Wingdings" pitchFamily="2" charset="2"/>
              </a:rPr>
              <a:t> </a:t>
            </a:r>
            <a:r>
              <a:rPr lang="cs-CZ" dirty="0" err="1" smtClean="0">
                <a:sym typeface="Wingdings" pitchFamily="2" charset="2"/>
              </a:rPr>
              <a:t>with</a:t>
            </a:r>
            <a:r>
              <a:rPr lang="cs-CZ" dirty="0" smtClean="0">
                <a:sym typeface="Wingdings" pitchFamily="2" charset="2"/>
              </a:rPr>
              <a:t> </a:t>
            </a:r>
            <a:r>
              <a:rPr lang="cs-CZ" dirty="0" err="1" smtClean="0">
                <a:sym typeface="Wingdings" pitchFamily="2" charset="2"/>
              </a:rPr>
              <a:t>wind</a:t>
            </a:r>
            <a:r>
              <a:rPr lang="cs-CZ" dirty="0" smtClean="0">
                <a:sym typeface="Wingdings" pitchFamily="2" charset="2"/>
              </a:rPr>
              <a:t> energy</a:t>
            </a:r>
          </a:p>
          <a:p>
            <a:r>
              <a:rPr lang="cs-CZ" dirty="0" smtClean="0">
                <a:sym typeface="Wingdings" pitchFamily="2" charset="2"/>
              </a:rPr>
              <a:t>45 % </a:t>
            </a:r>
            <a:r>
              <a:rPr lang="cs-CZ" dirty="0" err="1" smtClean="0">
                <a:sym typeface="Wingdings" pitchFamily="2" charset="2"/>
              </a:rPr>
              <a:t>agree</a:t>
            </a:r>
            <a:r>
              <a:rPr lang="cs-CZ" dirty="0" smtClean="0">
                <a:sym typeface="Wingdings" pitchFamily="2" charset="2"/>
              </a:rPr>
              <a:t> </a:t>
            </a:r>
            <a:r>
              <a:rPr lang="cs-CZ" dirty="0" err="1" smtClean="0">
                <a:sym typeface="Wingdings" pitchFamily="2" charset="2"/>
              </a:rPr>
              <a:t>with</a:t>
            </a:r>
            <a:r>
              <a:rPr lang="cs-CZ" dirty="0" smtClean="0">
                <a:sym typeface="Wingdings" pitchFamily="2" charset="2"/>
              </a:rPr>
              <a:t> </a:t>
            </a:r>
            <a:r>
              <a:rPr lang="cs-CZ" dirty="0" err="1" smtClean="0">
                <a:sym typeface="Wingdings" pitchFamily="2" charset="2"/>
              </a:rPr>
              <a:t>building</a:t>
            </a:r>
            <a:r>
              <a:rPr lang="cs-CZ" dirty="0" smtClean="0">
                <a:sym typeface="Wingdings" pitchFamily="2" charset="2"/>
              </a:rPr>
              <a:t> </a:t>
            </a:r>
            <a:r>
              <a:rPr lang="cs-CZ" dirty="0" err="1" smtClean="0">
                <a:sym typeface="Wingdings" pitchFamily="2" charset="2"/>
              </a:rPr>
              <a:t>wind</a:t>
            </a:r>
            <a:r>
              <a:rPr lang="cs-CZ" dirty="0" smtClean="0">
                <a:sym typeface="Wingdings" pitchFamily="2" charset="2"/>
              </a:rPr>
              <a:t> </a:t>
            </a:r>
            <a:r>
              <a:rPr lang="cs-CZ" dirty="0" err="1" smtClean="0">
                <a:sym typeface="Wingdings" pitchFamily="2" charset="2"/>
              </a:rPr>
              <a:t>power</a:t>
            </a:r>
            <a:r>
              <a:rPr lang="cs-CZ" dirty="0" smtClean="0">
                <a:sym typeface="Wingdings" pitchFamily="2" charset="2"/>
              </a:rPr>
              <a:t> </a:t>
            </a:r>
            <a:r>
              <a:rPr lang="cs-CZ" dirty="0" err="1" smtClean="0">
                <a:sym typeface="Wingdings" pitchFamily="2" charset="2"/>
              </a:rPr>
              <a:t>plant</a:t>
            </a:r>
            <a:r>
              <a:rPr lang="cs-CZ" dirty="0" smtClean="0">
                <a:sym typeface="Wingdings" pitchFamily="2" charset="2"/>
              </a:rPr>
              <a:t> 2 km </a:t>
            </a:r>
            <a:r>
              <a:rPr lang="cs-CZ" dirty="0" err="1" smtClean="0">
                <a:sym typeface="Wingdings" pitchFamily="2" charset="2"/>
              </a:rPr>
              <a:t>from</a:t>
            </a:r>
            <a:r>
              <a:rPr lang="cs-CZ" dirty="0" smtClean="0">
                <a:sym typeface="Wingdings" pitchFamily="2" charset="2"/>
              </a:rPr>
              <a:t> </a:t>
            </a:r>
            <a:r>
              <a:rPr lang="cs-CZ" dirty="0" err="1" smtClean="0">
                <a:sym typeface="Wingdings" pitchFamily="2" charset="2"/>
              </a:rPr>
              <a:t>their</a:t>
            </a:r>
            <a:r>
              <a:rPr lang="cs-CZ" dirty="0" smtClean="0">
                <a:sym typeface="Wingdings" pitchFamily="2" charset="2"/>
              </a:rPr>
              <a:t> home</a:t>
            </a:r>
          </a:p>
          <a:p>
            <a:pPr lvl="1"/>
            <a:r>
              <a:rPr lang="cs-CZ" dirty="0" smtClean="0">
                <a:sym typeface="Wingdings" pitchFamily="2" charset="2"/>
              </a:rPr>
              <a:t>68 % of </a:t>
            </a:r>
            <a:r>
              <a:rPr lang="cs-CZ" dirty="0" err="1" smtClean="0">
                <a:sym typeface="Wingdings" pitchFamily="2" charset="2"/>
              </a:rPr>
              <a:t>deniers</a:t>
            </a:r>
            <a:r>
              <a:rPr lang="cs-CZ" dirty="0" smtClean="0">
                <a:sym typeface="Wingdings" pitchFamily="2" charset="2"/>
              </a:rPr>
              <a:t> </a:t>
            </a:r>
            <a:r>
              <a:rPr lang="cs-CZ" dirty="0" err="1" smtClean="0">
                <a:sym typeface="Wingdings" pitchFamily="2" charset="2"/>
              </a:rPr>
              <a:t>change</a:t>
            </a:r>
            <a:r>
              <a:rPr lang="cs-CZ" dirty="0" smtClean="0">
                <a:sym typeface="Wingdings" pitchFamily="2" charset="2"/>
              </a:rPr>
              <a:t> </a:t>
            </a:r>
            <a:r>
              <a:rPr lang="cs-CZ" dirty="0" err="1" smtClean="0">
                <a:sym typeface="Wingdings" pitchFamily="2" charset="2"/>
              </a:rPr>
              <a:t>their</a:t>
            </a:r>
            <a:r>
              <a:rPr lang="cs-CZ" dirty="0" smtClean="0">
                <a:sym typeface="Wingdings" pitchFamily="2" charset="2"/>
              </a:rPr>
              <a:t> </a:t>
            </a:r>
            <a:r>
              <a:rPr lang="cs-CZ" dirty="0" err="1" smtClean="0">
                <a:sym typeface="Wingdings" pitchFamily="2" charset="2"/>
              </a:rPr>
              <a:t>minds</a:t>
            </a:r>
            <a:r>
              <a:rPr lang="cs-CZ" dirty="0" smtClean="0">
                <a:sym typeface="Wingdings" pitchFamily="2" charset="2"/>
              </a:rPr>
              <a:t> </a:t>
            </a:r>
            <a:r>
              <a:rPr lang="cs-CZ" dirty="0" err="1" smtClean="0">
                <a:sym typeface="Wingdings" pitchFamily="2" charset="2"/>
              </a:rPr>
              <a:t>for</a:t>
            </a:r>
            <a:r>
              <a:rPr lang="cs-CZ" dirty="0" smtClean="0">
                <a:sym typeface="Wingdings" pitchFamily="2" charset="2"/>
              </a:rPr>
              <a:t> </a:t>
            </a:r>
            <a:r>
              <a:rPr lang="cs-CZ" dirty="0" err="1" smtClean="0">
                <a:sym typeface="Wingdings" pitchFamily="2" charset="2"/>
              </a:rPr>
              <a:t>benefits</a:t>
            </a:r>
            <a:endParaRPr lang="cs-CZ" dirty="0" smtClean="0">
              <a:sym typeface="Wingdings" pitchFamily="2" charset="2"/>
            </a:endParaRPr>
          </a:p>
          <a:p>
            <a:pPr lvl="1"/>
            <a:endParaRPr lang="cs-CZ"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Survey: </a:t>
            </a:r>
            <a:r>
              <a:rPr lang="de-DE" dirty="0" err="1" smtClean="0"/>
              <a:t>Results</a:t>
            </a:r>
            <a:r>
              <a:rPr lang="cs-CZ" dirty="0" smtClean="0"/>
              <a:t> </a:t>
            </a:r>
            <a:r>
              <a:rPr lang="cs-CZ" dirty="0" smtClean="0">
                <a:latin typeface="Calibri"/>
                <a:cs typeface="Calibri"/>
              </a:rPr>
              <a:t>#</a:t>
            </a:r>
            <a:endParaRPr lang="de-DE" dirty="0"/>
          </a:p>
        </p:txBody>
      </p:sp>
      <p:sp>
        <p:nvSpPr>
          <p:cNvPr id="3" name="Inhaltsplatzhalter 2"/>
          <p:cNvSpPr>
            <a:spLocks noGrp="1"/>
          </p:cNvSpPr>
          <p:nvPr>
            <p:ph sz="quarter" idx="1"/>
          </p:nvPr>
        </p:nvSpPr>
        <p:spPr/>
        <p:txBody>
          <a:bodyPr>
            <a:normAutofit/>
          </a:bodyPr>
          <a:lstStyle/>
          <a:p>
            <a:r>
              <a:rPr lang="cs-CZ" dirty="0" err="1" smtClean="0">
                <a:sym typeface="Wingdings" pitchFamily="2" charset="2"/>
              </a:rPr>
              <a:t>Advanteges</a:t>
            </a:r>
            <a:r>
              <a:rPr lang="cs-CZ" dirty="0" smtClean="0">
                <a:sym typeface="Wingdings" pitchFamily="2" charset="2"/>
              </a:rPr>
              <a:t>/</a:t>
            </a:r>
            <a:r>
              <a:rPr lang="cs-CZ" dirty="0" err="1" smtClean="0">
                <a:sym typeface="Wingdings" pitchFamily="2" charset="2"/>
              </a:rPr>
              <a:t>Disadvanteges</a:t>
            </a:r>
            <a:r>
              <a:rPr lang="cs-CZ" dirty="0" smtClean="0">
                <a:sym typeface="Wingdings" pitchFamily="2" charset="2"/>
              </a:rPr>
              <a:t> </a:t>
            </a:r>
            <a:r>
              <a:rPr lang="cs-CZ" dirty="0" smtClean="0">
                <a:sym typeface="Wingdings" pitchFamily="2" charset="2"/>
              </a:rPr>
              <a:t>of </a:t>
            </a:r>
            <a:r>
              <a:rPr lang="cs-CZ" dirty="0" err="1" smtClean="0">
                <a:sym typeface="Wingdings" pitchFamily="2" charset="2"/>
              </a:rPr>
              <a:t>wind</a:t>
            </a:r>
            <a:r>
              <a:rPr lang="cs-CZ" dirty="0" smtClean="0">
                <a:sym typeface="Wingdings" pitchFamily="2" charset="2"/>
              </a:rPr>
              <a:t> </a:t>
            </a:r>
            <a:r>
              <a:rPr lang="cs-CZ" dirty="0" err="1" smtClean="0">
                <a:sym typeface="Wingdings" pitchFamily="2" charset="2"/>
              </a:rPr>
              <a:t>power</a:t>
            </a:r>
            <a:r>
              <a:rPr lang="cs-CZ" dirty="0" smtClean="0">
                <a:sym typeface="Wingdings" pitchFamily="2" charset="2"/>
              </a:rPr>
              <a:t> </a:t>
            </a:r>
            <a:r>
              <a:rPr lang="cs-CZ" dirty="0" err="1" smtClean="0">
                <a:sym typeface="Wingdings" pitchFamily="2" charset="2"/>
              </a:rPr>
              <a:t>plant</a:t>
            </a:r>
            <a:endParaRPr lang="cs-CZ" dirty="0" smtClean="0">
              <a:sym typeface="Wingdings" pitchFamily="2" charset="2"/>
            </a:endParaRPr>
          </a:p>
          <a:p>
            <a:endParaRPr lang="cs-CZ" dirty="0" smtClean="0">
              <a:sym typeface="Wingdings" pitchFamily="2" charset="2"/>
            </a:endParaRPr>
          </a:p>
          <a:p>
            <a:endParaRPr lang="cs-CZ" dirty="0" smtClean="0">
              <a:sym typeface="Wingdings" pitchFamily="2" charset="2"/>
            </a:endParaRPr>
          </a:p>
          <a:p>
            <a:endParaRPr lang="cs-CZ" dirty="0" smtClean="0">
              <a:sym typeface="Wingdings" pitchFamily="2" charset="2"/>
            </a:endParaRPr>
          </a:p>
          <a:p>
            <a:endParaRPr lang="cs-CZ" dirty="0" smtClean="0">
              <a:sym typeface="Wingdings" pitchFamily="2" charset="2"/>
            </a:endParaRPr>
          </a:p>
          <a:p>
            <a:endParaRPr lang="cs-CZ" dirty="0" smtClean="0">
              <a:sym typeface="Wingdings" pitchFamily="2" charset="2"/>
            </a:endParaRPr>
          </a:p>
          <a:p>
            <a:r>
              <a:rPr lang="cs-CZ" dirty="0" smtClean="0"/>
              <a:t>75 % </a:t>
            </a:r>
            <a:r>
              <a:rPr lang="cs-CZ" dirty="0" err="1" smtClean="0"/>
              <a:t>is</a:t>
            </a:r>
            <a:r>
              <a:rPr lang="cs-CZ" dirty="0" smtClean="0"/>
              <a:t> not </a:t>
            </a:r>
            <a:r>
              <a:rPr lang="cs-CZ" dirty="0" err="1" smtClean="0"/>
              <a:t>well</a:t>
            </a:r>
            <a:r>
              <a:rPr lang="cs-CZ" dirty="0" smtClean="0"/>
              <a:t> </a:t>
            </a:r>
            <a:r>
              <a:rPr lang="cs-CZ" dirty="0" err="1" smtClean="0"/>
              <a:t>informed</a:t>
            </a:r>
            <a:endParaRPr lang="cs-CZ" dirty="0" smtClean="0"/>
          </a:p>
          <a:p>
            <a:r>
              <a:rPr lang="cs-CZ" dirty="0" smtClean="0"/>
              <a:t>94 % </a:t>
            </a:r>
            <a:r>
              <a:rPr lang="cs-CZ" dirty="0" err="1" smtClean="0"/>
              <a:t>have</a:t>
            </a:r>
            <a:r>
              <a:rPr lang="cs-CZ" dirty="0" smtClean="0"/>
              <a:t> </a:t>
            </a:r>
            <a:r>
              <a:rPr lang="cs-CZ" dirty="0" err="1" smtClean="0"/>
              <a:t>seen</a:t>
            </a:r>
            <a:r>
              <a:rPr lang="cs-CZ" dirty="0" smtClean="0"/>
              <a:t> </a:t>
            </a:r>
            <a:r>
              <a:rPr lang="cs-CZ" dirty="0" err="1" smtClean="0"/>
              <a:t>wind</a:t>
            </a:r>
            <a:r>
              <a:rPr lang="cs-CZ" dirty="0" smtClean="0"/>
              <a:t> </a:t>
            </a:r>
            <a:r>
              <a:rPr lang="cs-CZ" dirty="0" err="1" smtClean="0"/>
              <a:t>mill</a:t>
            </a:r>
            <a:r>
              <a:rPr lang="cs-CZ" dirty="0" smtClean="0"/>
              <a:t> in </a:t>
            </a:r>
            <a:r>
              <a:rPr lang="cs-CZ" dirty="0" err="1" smtClean="0"/>
              <a:t>operation</a:t>
            </a:r>
            <a:endParaRPr lang="cs-CZ" dirty="0" smtClean="0"/>
          </a:p>
          <a:p>
            <a:pPr lvl="1"/>
            <a:endParaRPr lang="cs-CZ" dirty="0" smtClean="0"/>
          </a:p>
        </p:txBody>
      </p:sp>
      <p:graphicFrame>
        <p:nvGraphicFramePr>
          <p:cNvPr id="4" name="Tabulka 3"/>
          <p:cNvGraphicFramePr>
            <a:graphicFrameLocks noGrp="1"/>
          </p:cNvGraphicFramePr>
          <p:nvPr/>
        </p:nvGraphicFramePr>
        <p:xfrm>
          <a:off x="683568" y="1988840"/>
          <a:ext cx="6096000" cy="2494280"/>
        </p:xfrm>
        <a:graphic>
          <a:graphicData uri="http://schemas.openxmlformats.org/drawingml/2006/table">
            <a:tbl>
              <a:tblPr firstRow="1" bandRow="1">
                <a:tableStyleId>{D7AC3CCA-C797-4891-BE02-D94E43425B78}</a:tableStyleId>
              </a:tblPr>
              <a:tblGrid>
                <a:gridCol w="3048000"/>
                <a:gridCol w="3048000"/>
              </a:tblGrid>
              <a:tr h="370840">
                <a:tc>
                  <a:txBody>
                    <a:bodyPr/>
                    <a:lstStyle/>
                    <a:p>
                      <a:r>
                        <a:rPr lang="cs-CZ" b="0" dirty="0" err="1" smtClean="0"/>
                        <a:t>Ecological</a:t>
                      </a:r>
                      <a:r>
                        <a:rPr lang="cs-CZ" b="0" dirty="0" smtClean="0"/>
                        <a:t> </a:t>
                      </a:r>
                      <a:r>
                        <a:rPr lang="cs-CZ" b="0" dirty="0" err="1" smtClean="0"/>
                        <a:t>operation</a:t>
                      </a:r>
                      <a:endParaRPr lang="cs-CZ" b="0" dirty="0"/>
                    </a:p>
                  </a:txBody>
                  <a:tcPr/>
                </a:tc>
                <a:tc>
                  <a:txBody>
                    <a:bodyPr/>
                    <a:lstStyle/>
                    <a:p>
                      <a:r>
                        <a:rPr lang="cs-CZ" b="0" dirty="0" smtClean="0"/>
                        <a:t>Influence on </a:t>
                      </a:r>
                      <a:r>
                        <a:rPr lang="cs-CZ" b="0" dirty="0" err="1" smtClean="0"/>
                        <a:t>local</a:t>
                      </a:r>
                      <a:r>
                        <a:rPr lang="cs-CZ" b="0" dirty="0" smtClean="0"/>
                        <a:t> </a:t>
                      </a:r>
                      <a:r>
                        <a:rPr lang="cs-CZ" b="0" dirty="0" err="1" smtClean="0"/>
                        <a:t>environment</a:t>
                      </a:r>
                      <a:endParaRPr lang="cs-CZ" b="0" dirty="0"/>
                    </a:p>
                  </a:txBody>
                  <a:tcPr/>
                </a:tc>
              </a:tr>
              <a:tr h="370840">
                <a:tc>
                  <a:txBody>
                    <a:bodyPr/>
                    <a:lstStyle/>
                    <a:p>
                      <a:r>
                        <a:rPr lang="cs-CZ" dirty="0" err="1" smtClean="0"/>
                        <a:t>Low</a:t>
                      </a:r>
                      <a:r>
                        <a:rPr lang="cs-CZ" dirty="0" smtClean="0"/>
                        <a:t> </a:t>
                      </a:r>
                      <a:r>
                        <a:rPr lang="cs-CZ" dirty="0" err="1" smtClean="0"/>
                        <a:t>running</a:t>
                      </a:r>
                      <a:r>
                        <a:rPr lang="cs-CZ" dirty="0" smtClean="0"/>
                        <a:t> </a:t>
                      </a:r>
                      <a:r>
                        <a:rPr lang="cs-CZ" dirty="0" err="1" smtClean="0"/>
                        <a:t>costs</a:t>
                      </a:r>
                      <a:endParaRPr lang="cs-CZ" dirty="0" smtClean="0"/>
                    </a:p>
                  </a:txBody>
                  <a:tcPr/>
                </a:tc>
                <a:tc>
                  <a:txBody>
                    <a:bodyPr/>
                    <a:lstStyle/>
                    <a:p>
                      <a:r>
                        <a:rPr lang="cs-CZ" dirty="0" err="1" smtClean="0"/>
                        <a:t>Low</a:t>
                      </a:r>
                      <a:r>
                        <a:rPr lang="cs-CZ" dirty="0" smtClean="0"/>
                        <a:t> </a:t>
                      </a:r>
                      <a:r>
                        <a:rPr lang="cs-CZ" dirty="0" err="1" smtClean="0"/>
                        <a:t>yearly</a:t>
                      </a:r>
                      <a:r>
                        <a:rPr lang="cs-CZ" dirty="0" smtClean="0"/>
                        <a:t> profit</a:t>
                      </a:r>
                      <a:endParaRPr lang="cs-CZ" dirty="0"/>
                    </a:p>
                  </a:txBody>
                  <a:tcPr/>
                </a:tc>
              </a:tr>
              <a:tr h="370840">
                <a:tc>
                  <a:txBody>
                    <a:bodyPr/>
                    <a:lstStyle/>
                    <a:p>
                      <a:r>
                        <a:rPr lang="cs-CZ" dirty="0" smtClean="0">
                          <a:latin typeface="Calibri"/>
                          <a:cs typeface="Calibri"/>
                        </a:rPr>
                        <a:t>↓dependence</a:t>
                      </a:r>
                      <a:r>
                        <a:rPr lang="cs-CZ" baseline="0" dirty="0" smtClean="0">
                          <a:latin typeface="Calibri"/>
                          <a:cs typeface="Calibri"/>
                        </a:rPr>
                        <a:t> on </a:t>
                      </a:r>
                      <a:r>
                        <a:rPr lang="cs-CZ" baseline="0" dirty="0" err="1" smtClean="0">
                          <a:latin typeface="Calibri"/>
                          <a:cs typeface="Calibri"/>
                        </a:rPr>
                        <a:t>fossil</a:t>
                      </a:r>
                      <a:r>
                        <a:rPr lang="cs-CZ" baseline="0" dirty="0" smtClean="0">
                          <a:latin typeface="Calibri"/>
                          <a:cs typeface="Calibri"/>
                        </a:rPr>
                        <a:t> </a:t>
                      </a:r>
                      <a:r>
                        <a:rPr lang="cs-CZ" baseline="0" dirty="0" err="1" smtClean="0">
                          <a:latin typeface="Calibri"/>
                          <a:cs typeface="Calibri"/>
                        </a:rPr>
                        <a:t>fuels</a:t>
                      </a:r>
                      <a:endParaRPr lang="cs-CZ" dirty="0"/>
                    </a:p>
                  </a:txBody>
                  <a:tcPr/>
                </a:tc>
                <a:tc>
                  <a:txBody>
                    <a:bodyPr/>
                    <a:lstStyle/>
                    <a:p>
                      <a:r>
                        <a:rPr lang="cs-CZ" dirty="0" err="1" smtClean="0"/>
                        <a:t>Noise</a:t>
                      </a:r>
                      <a:endParaRPr lang="cs-CZ" dirty="0"/>
                    </a:p>
                  </a:txBody>
                  <a:tcPr/>
                </a:tc>
              </a:tr>
              <a:tr h="370840">
                <a:tc>
                  <a:txBody>
                    <a:bodyPr/>
                    <a:lstStyle/>
                    <a:p>
                      <a:r>
                        <a:rPr lang="cs-CZ" dirty="0" smtClean="0"/>
                        <a:t>Investment</a:t>
                      </a:r>
                      <a:endParaRPr lang="cs-CZ" dirty="0"/>
                    </a:p>
                  </a:txBody>
                  <a:tcPr/>
                </a:tc>
                <a:tc rowSpan="3">
                  <a:txBody>
                    <a:bodyPr/>
                    <a:lstStyle/>
                    <a:p>
                      <a:r>
                        <a:rPr lang="cs-CZ" dirty="0" err="1" smtClean="0"/>
                        <a:t>Uncertainty</a:t>
                      </a:r>
                      <a:r>
                        <a:rPr lang="cs-CZ" baseline="0" dirty="0" smtClean="0"/>
                        <a:t> of energy </a:t>
                      </a:r>
                      <a:r>
                        <a:rPr lang="cs-CZ" baseline="0" dirty="0" err="1" smtClean="0"/>
                        <a:t>delivery</a:t>
                      </a:r>
                      <a:endParaRPr lang="cs-CZ" dirty="0"/>
                    </a:p>
                  </a:txBody>
                  <a:tcPr/>
                </a:tc>
              </a:tr>
              <a:tr h="370840">
                <a:tc>
                  <a:txBody>
                    <a:bodyPr/>
                    <a:lstStyle/>
                    <a:p>
                      <a:r>
                        <a:rPr lang="cs-CZ" dirty="0" err="1" smtClean="0"/>
                        <a:t>Developmnet</a:t>
                      </a:r>
                      <a:r>
                        <a:rPr lang="cs-CZ" dirty="0" smtClean="0"/>
                        <a:t> of </a:t>
                      </a:r>
                      <a:r>
                        <a:rPr lang="cs-CZ" dirty="0" err="1" smtClean="0"/>
                        <a:t>place</a:t>
                      </a:r>
                      <a:endParaRPr lang="cs-CZ" dirty="0"/>
                    </a:p>
                  </a:txBody>
                  <a:tcPr/>
                </a:tc>
                <a:tc vMerge="1">
                  <a:txBody>
                    <a:bodyPr/>
                    <a:lstStyle/>
                    <a:p>
                      <a:endParaRPr lang="cs-CZ" dirty="0"/>
                    </a:p>
                  </a:txBody>
                  <a:tcPr/>
                </a:tc>
              </a:tr>
              <a:tr h="370840">
                <a:tc>
                  <a:txBody>
                    <a:bodyPr/>
                    <a:lstStyle/>
                    <a:p>
                      <a:r>
                        <a:rPr lang="cs-CZ" dirty="0" smtClean="0"/>
                        <a:t>I don‘t </a:t>
                      </a:r>
                      <a:r>
                        <a:rPr lang="cs-CZ" dirty="0" err="1" smtClean="0"/>
                        <a:t>see</a:t>
                      </a:r>
                      <a:r>
                        <a:rPr lang="cs-CZ" dirty="0" smtClean="0"/>
                        <a:t> </a:t>
                      </a:r>
                      <a:r>
                        <a:rPr lang="cs-CZ" dirty="0" err="1" smtClean="0"/>
                        <a:t>any</a:t>
                      </a:r>
                      <a:r>
                        <a:rPr lang="cs-CZ" dirty="0" smtClean="0"/>
                        <a:t> (2)</a:t>
                      </a:r>
                      <a:endParaRPr lang="cs-CZ" dirty="0"/>
                    </a:p>
                  </a:txBody>
                  <a:tcPr/>
                </a:tc>
                <a:tc vMerge="1">
                  <a:txBody>
                    <a:bodyPr/>
                    <a:lstStyle/>
                    <a:p>
                      <a:endParaRPr lang="cs-CZ"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a:t>
            </a:r>
            <a:r>
              <a:rPr lang="de-DE" dirty="0" err="1" smtClean="0"/>
              <a:t>Comparison</a:t>
            </a:r>
            <a:r>
              <a:rPr lang="de-DE" dirty="0" smtClean="0"/>
              <a:t> </a:t>
            </a:r>
            <a:r>
              <a:rPr lang="de-DE" dirty="0" err="1" smtClean="0"/>
              <a:t>of</a:t>
            </a:r>
            <a:r>
              <a:rPr lang="de-DE" dirty="0" smtClean="0"/>
              <a:t> </a:t>
            </a:r>
            <a:r>
              <a:rPr lang="de-DE" dirty="0" err="1" smtClean="0"/>
              <a:t>both</a:t>
            </a:r>
            <a:r>
              <a:rPr lang="de-DE" dirty="0" smtClean="0"/>
              <a:t> Countries I</a:t>
            </a:r>
            <a:endParaRPr lang="de-DE" dirty="0"/>
          </a:p>
        </p:txBody>
      </p:sp>
      <p:sp>
        <p:nvSpPr>
          <p:cNvPr id="3" name="Inhaltsplatzhalter 2"/>
          <p:cNvSpPr>
            <a:spLocks noGrp="1"/>
          </p:cNvSpPr>
          <p:nvPr>
            <p:ph sz="quarter" idx="1"/>
          </p:nvPr>
        </p:nvSpPr>
        <p:spPr/>
        <p:txBody>
          <a:bodyPr/>
          <a:lstStyle/>
          <a:p>
            <a:r>
              <a:rPr lang="en-US" dirty="0" smtClean="0"/>
              <a:t>both countries interested in and in </a:t>
            </a:r>
            <a:r>
              <a:rPr lang="en-US" dirty="0" err="1" smtClean="0"/>
              <a:t>favour</a:t>
            </a:r>
            <a:r>
              <a:rPr lang="en-US" dirty="0" smtClean="0"/>
              <a:t> of wind energy as a clean and safe form of alternative energy</a:t>
            </a:r>
          </a:p>
          <a:p>
            <a:endParaRPr lang="en-US" dirty="0" smtClean="0"/>
          </a:p>
          <a:p>
            <a:r>
              <a:rPr lang="en-US" dirty="0" smtClean="0"/>
              <a:t>acceptance of renewable energies and especially of wind energy is not the same across Europe:</a:t>
            </a:r>
          </a:p>
          <a:p>
            <a:r>
              <a:rPr lang="en-US" dirty="0" smtClean="0"/>
              <a:t>Differences:</a:t>
            </a:r>
          </a:p>
          <a:p>
            <a:pPr lvl="1"/>
            <a:r>
              <a:rPr lang="en-US" i="1" dirty="0" smtClean="0"/>
              <a:t>financial support for households and SMEs is the first priority</a:t>
            </a:r>
          </a:p>
          <a:p>
            <a:pPr lvl="1"/>
            <a:r>
              <a:rPr lang="en-US" i="1" dirty="0" smtClean="0"/>
              <a:t>wind energy among the three energy sources most likely to be used  </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a:t>
            </a:r>
            <a:r>
              <a:rPr lang="de-DE" dirty="0" err="1" smtClean="0"/>
              <a:t>Comparison</a:t>
            </a:r>
            <a:r>
              <a:rPr lang="de-DE" dirty="0" smtClean="0"/>
              <a:t> </a:t>
            </a:r>
            <a:r>
              <a:rPr lang="de-DE" dirty="0" err="1" smtClean="0"/>
              <a:t>of</a:t>
            </a:r>
            <a:r>
              <a:rPr lang="de-DE" dirty="0" smtClean="0"/>
              <a:t> </a:t>
            </a:r>
            <a:r>
              <a:rPr lang="de-DE" dirty="0" err="1" smtClean="0"/>
              <a:t>both</a:t>
            </a:r>
            <a:r>
              <a:rPr lang="de-DE" dirty="0" smtClean="0"/>
              <a:t> Countries II</a:t>
            </a:r>
            <a:endParaRPr lang="de-DE" dirty="0"/>
          </a:p>
        </p:txBody>
      </p:sp>
      <p:sp>
        <p:nvSpPr>
          <p:cNvPr id="3" name="Inhaltsplatzhalter 2"/>
          <p:cNvSpPr>
            <a:spLocks noGrp="1"/>
          </p:cNvSpPr>
          <p:nvPr>
            <p:ph sz="quarter" idx="1"/>
          </p:nvPr>
        </p:nvSpPr>
        <p:spPr>
          <a:xfrm>
            <a:off x="301752" y="1527048"/>
            <a:ext cx="8503920" cy="4710264"/>
          </a:xfrm>
        </p:spPr>
        <p:txBody>
          <a:bodyPr>
            <a:normAutofit/>
          </a:bodyPr>
          <a:lstStyle/>
          <a:p>
            <a:r>
              <a:rPr lang="en-US" dirty="0" smtClean="0"/>
              <a:t>Possible explanation:</a:t>
            </a:r>
          </a:p>
          <a:p>
            <a:pPr lvl="1"/>
            <a:r>
              <a:rPr lang="en-US" dirty="0" smtClean="0"/>
              <a:t> a different historical-political context </a:t>
            </a:r>
          </a:p>
          <a:p>
            <a:pPr lvl="1"/>
            <a:r>
              <a:rPr lang="en-US" dirty="0" smtClean="0"/>
              <a:t>In various approaches the so-called ‘level of trust’ was investigated.:</a:t>
            </a:r>
          </a:p>
          <a:p>
            <a:pPr lvl="2"/>
            <a:r>
              <a:rPr lang="en-US" smtClean="0"/>
              <a:t>A </a:t>
            </a:r>
            <a:r>
              <a:rPr lang="en-US" dirty="0" smtClean="0"/>
              <a:t>lower level of trust in post-Soviet civil societies could constitute an obstacle for the realization of new energy </a:t>
            </a:r>
            <a:r>
              <a:rPr lang="en-US" smtClean="0"/>
              <a:t>projects.</a:t>
            </a:r>
            <a:endParaRPr lang="en-US" dirty="0" smtClean="0"/>
          </a:p>
          <a:p>
            <a:pPr lvl="2"/>
            <a:endParaRPr lang="de-DE" dirty="0" smtClean="0"/>
          </a:p>
          <a:p>
            <a:pPr>
              <a:buNone/>
            </a:pPr>
            <a:r>
              <a:rPr lang="en-US" sz="2200" i="1" dirty="0" smtClean="0"/>
              <a:t>“Getting all the pieces to fit together is made all the more difficult in new member states because of the lack of understanding and mistrust that exists among decision-makers, technical experts, and citizens. Various studies have demonstrated the low level of trust in post-Soviet civil societies,... .” </a:t>
            </a:r>
            <a:r>
              <a:rPr lang="en-US" sz="1200" i="1" dirty="0" smtClean="0"/>
              <a:t>(Heinrich-</a:t>
            </a:r>
            <a:r>
              <a:rPr lang="en-US" sz="1200" i="1" dirty="0" err="1" smtClean="0"/>
              <a:t>Böll</a:t>
            </a:r>
            <a:r>
              <a:rPr lang="en-US" sz="1200" i="1" dirty="0" smtClean="0"/>
              <a:t>-</a:t>
            </a:r>
            <a:r>
              <a:rPr lang="en-US" sz="1200" i="1" dirty="0" err="1" smtClean="0"/>
              <a:t>Stiftung</a:t>
            </a:r>
            <a:r>
              <a:rPr lang="en-US" sz="1200" i="1" dirty="0" smtClean="0"/>
              <a:t> Brandenburg </a:t>
            </a:r>
            <a:r>
              <a:rPr lang="en-US" sz="1200" i="1" dirty="0" err="1" smtClean="0"/>
              <a:t>e.V</a:t>
            </a:r>
            <a:r>
              <a:rPr lang="en-US" sz="1200" i="1" dirty="0" smtClean="0"/>
              <a:t>., 2011)</a:t>
            </a:r>
            <a:endParaRPr lang="de-DE" sz="1200" i="1" dirty="0" smtClean="0"/>
          </a:p>
          <a:p>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a:t>
            </a:r>
            <a:endParaRPr lang="de-DE" dirty="0"/>
          </a:p>
        </p:txBody>
      </p:sp>
      <p:sp>
        <p:nvSpPr>
          <p:cNvPr id="3" name="Inhaltsplatzhalter 2"/>
          <p:cNvSpPr>
            <a:spLocks noGrp="1"/>
          </p:cNvSpPr>
          <p:nvPr>
            <p:ph sz="quarter" idx="1"/>
          </p:nvPr>
        </p:nvSpPr>
        <p:spPr>
          <a:xfrm>
            <a:off x="301752" y="1527048"/>
            <a:ext cx="8503920" cy="4782272"/>
          </a:xfrm>
        </p:spPr>
        <p:txBody>
          <a:bodyPr>
            <a:normAutofit fontScale="92500" lnSpcReduction="10000"/>
          </a:bodyPr>
          <a:lstStyle/>
          <a:p>
            <a:r>
              <a:rPr lang="en-US" dirty="0" smtClean="0"/>
              <a:t>Different attitudes of Austrians and Czechs towards renewable energies – in specific towards wind energy – do exist due to a different social and historical-political context	</a:t>
            </a:r>
            <a:endParaRPr lang="de-DE" dirty="0" smtClean="0"/>
          </a:p>
          <a:p>
            <a:r>
              <a:rPr lang="en-US" dirty="0" smtClean="0"/>
              <a:t>We suggest that further analysis have to be carried out on a regional and local level</a:t>
            </a:r>
            <a:endParaRPr lang="de-DE" dirty="0" smtClean="0"/>
          </a:p>
          <a:p>
            <a:r>
              <a:rPr lang="en-US" dirty="0" smtClean="0"/>
              <a:t>Wind Energy in Central Europe is region and community-centered:</a:t>
            </a:r>
          </a:p>
          <a:p>
            <a:pPr lvl="1"/>
            <a:r>
              <a:rPr lang="en-US" dirty="0" smtClean="0"/>
              <a:t>wind power stations are not distributed the same across one country or specific area although the same wind speed and various other similar (geomorphologic) preconditions are existent (Without assuming that the density of distribution of power stations is just a function of social acceptance)</a:t>
            </a:r>
            <a:br>
              <a:rPr lang="en-US" dirty="0" smtClean="0"/>
            </a:br>
            <a:r>
              <a:rPr lang="en-US" dirty="0" smtClean="0"/>
              <a:t> </a:t>
            </a:r>
            <a:endParaRPr lang="de-DE" dirty="0" smtClean="0"/>
          </a:p>
          <a:p>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Literature</a:t>
            </a:r>
            <a:endParaRPr lang="de-DE" dirty="0"/>
          </a:p>
        </p:txBody>
      </p:sp>
      <p:sp>
        <p:nvSpPr>
          <p:cNvPr id="3" name="Inhaltsplatzhalter 2"/>
          <p:cNvSpPr>
            <a:spLocks noGrp="1"/>
          </p:cNvSpPr>
          <p:nvPr>
            <p:ph sz="quarter" idx="1"/>
          </p:nvPr>
        </p:nvSpPr>
        <p:spPr>
          <a:xfrm>
            <a:off x="301752" y="1527048"/>
            <a:ext cx="8503920" cy="4854280"/>
          </a:xfrm>
        </p:spPr>
        <p:txBody>
          <a:bodyPr>
            <a:normAutofit fontScale="25000" lnSpcReduction="20000"/>
          </a:bodyPr>
          <a:lstStyle/>
          <a:p>
            <a:pPr lvl="0">
              <a:buNone/>
            </a:pPr>
            <a:r>
              <a:rPr lang="en-GB" dirty="0" smtClean="0"/>
              <a:t>ČSVE (2009). </a:t>
            </a:r>
            <a:r>
              <a:rPr lang="en-GB" i="1" dirty="0" err="1" smtClean="0"/>
              <a:t>Česká</a:t>
            </a:r>
            <a:r>
              <a:rPr lang="en-GB" i="1" dirty="0" smtClean="0"/>
              <a:t> </a:t>
            </a:r>
            <a:r>
              <a:rPr lang="en-GB" i="1" dirty="0" err="1" smtClean="0"/>
              <a:t>společnost</a:t>
            </a:r>
            <a:r>
              <a:rPr lang="en-GB" i="1" dirty="0" smtClean="0"/>
              <a:t> pro </a:t>
            </a:r>
            <a:r>
              <a:rPr lang="en-GB" i="1" dirty="0" err="1" smtClean="0"/>
              <a:t>větrnou</a:t>
            </a:r>
            <a:r>
              <a:rPr lang="en-GB" i="1" dirty="0" smtClean="0"/>
              <a:t> </a:t>
            </a:r>
            <a:r>
              <a:rPr lang="en-GB" i="1" dirty="0" err="1" smtClean="0"/>
              <a:t>energii</a:t>
            </a:r>
            <a:r>
              <a:rPr lang="en-GB" i="1" dirty="0" smtClean="0"/>
              <a:t>: Z </a:t>
            </a:r>
            <a:r>
              <a:rPr lang="en-GB" i="1" dirty="0" err="1" smtClean="0"/>
              <a:t>historie</a:t>
            </a:r>
            <a:r>
              <a:rPr lang="en-GB" i="1" dirty="0" smtClean="0"/>
              <a:t> </a:t>
            </a:r>
            <a:r>
              <a:rPr lang="en-GB" i="1" dirty="0" err="1" smtClean="0"/>
              <a:t>využívání</a:t>
            </a:r>
            <a:r>
              <a:rPr lang="en-GB" i="1" dirty="0" smtClean="0"/>
              <a:t> </a:t>
            </a:r>
            <a:r>
              <a:rPr lang="en-GB" i="1" dirty="0" err="1" smtClean="0"/>
              <a:t>energie</a:t>
            </a:r>
            <a:r>
              <a:rPr lang="en-GB" i="1" dirty="0" smtClean="0"/>
              <a:t> </a:t>
            </a:r>
            <a:r>
              <a:rPr lang="en-GB" i="1" dirty="0" err="1" smtClean="0"/>
              <a:t>větru</a:t>
            </a:r>
            <a:r>
              <a:rPr lang="en-GB" i="1" dirty="0" smtClean="0"/>
              <a:t> v </a:t>
            </a:r>
            <a:r>
              <a:rPr lang="en-GB" i="1" dirty="0" err="1" smtClean="0"/>
              <a:t>českých</a:t>
            </a:r>
            <a:r>
              <a:rPr lang="en-GB" i="1" dirty="0" smtClean="0"/>
              <a:t> </a:t>
            </a:r>
            <a:r>
              <a:rPr lang="en-GB" i="1" dirty="0" err="1" smtClean="0"/>
              <a:t>zemích</a:t>
            </a:r>
            <a:r>
              <a:rPr lang="en-GB" i="1" dirty="0" smtClean="0"/>
              <a:t> </a:t>
            </a:r>
            <a:r>
              <a:rPr lang="en-GB" dirty="0" smtClean="0"/>
              <a:t>[online]. Available from: http://www.csve.cz/clanky/detail/36 [Accessed 10 April 2012]</a:t>
            </a:r>
            <a:endParaRPr lang="de-DE" dirty="0" smtClean="0"/>
          </a:p>
          <a:p>
            <a:pPr>
              <a:buNone/>
            </a:pPr>
            <a:r>
              <a:rPr lang="en-GB" dirty="0" smtClean="0"/>
              <a:t> </a:t>
            </a:r>
            <a:endParaRPr lang="de-DE" dirty="0" smtClean="0"/>
          </a:p>
          <a:p>
            <a:pPr lvl="0">
              <a:buNone/>
            </a:pPr>
            <a:r>
              <a:rPr lang="en-US" dirty="0" err="1" smtClean="0"/>
              <a:t>Dobesch</a:t>
            </a:r>
            <a:r>
              <a:rPr lang="en-US" dirty="0" smtClean="0"/>
              <a:t>, H./</a:t>
            </a:r>
            <a:r>
              <a:rPr lang="en-US" dirty="0" err="1" smtClean="0"/>
              <a:t>Kury</a:t>
            </a:r>
            <a:r>
              <a:rPr lang="en-US" dirty="0" smtClean="0"/>
              <a:t>, G (1997). </a:t>
            </a:r>
            <a:r>
              <a:rPr lang="en-US" i="1" dirty="0" smtClean="0"/>
              <a:t>Central</a:t>
            </a:r>
            <a:r>
              <a:rPr lang="en-US" dirty="0" smtClean="0"/>
              <a:t> </a:t>
            </a:r>
            <a:r>
              <a:rPr lang="en-US" i="1" dirty="0" smtClean="0"/>
              <a:t>European Wind Atlas</a:t>
            </a:r>
            <a:r>
              <a:rPr lang="en-US" dirty="0" smtClean="0"/>
              <a:t>, Figure A.7</a:t>
            </a:r>
            <a:endParaRPr lang="de-DE" dirty="0" smtClean="0"/>
          </a:p>
          <a:p>
            <a:pPr>
              <a:buNone/>
            </a:pPr>
            <a:r>
              <a:rPr lang="en-US" dirty="0" smtClean="0"/>
              <a:t> </a:t>
            </a:r>
            <a:endParaRPr lang="de-DE" dirty="0" smtClean="0"/>
          </a:p>
          <a:p>
            <a:pPr lvl="0">
              <a:buNone/>
            </a:pPr>
            <a:r>
              <a:rPr lang="en-US" dirty="0" smtClean="0"/>
              <a:t>European Commission  (2008). </a:t>
            </a:r>
            <a:r>
              <a:rPr lang="en-US" i="1" dirty="0" smtClean="0"/>
              <a:t>Attitudes of European citizens towards the environment</a:t>
            </a:r>
            <a:r>
              <a:rPr lang="en-US" dirty="0" smtClean="0"/>
              <a:t>, Fieldwork: November – December 2007, Special </a:t>
            </a:r>
            <a:r>
              <a:rPr lang="en-US" dirty="0" err="1" smtClean="0"/>
              <a:t>Eurobarometer</a:t>
            </a:r>
            <a:r>
              <a:rPr lang="en-US" dirty="0" smtClean="0"/>
              <a:t> 295/ Wave 68.2 – TNS Opinion &amp; Social</a:t>
            </a:r>
            <a:endParaRPr lang="de-DE" dirty="0" smtClean="0"/>
          </a:p>
          <a:p>
            <a:pPr>
              <a:buNone/>
            </a:pPr>
            <a:r>
              <a:rPr lang="en-US" dirty="0" smtClean="0"/>
              <a:t> </a:t>
            </a:r>
            <a:endParaRPr lang="de-DE" dirty="0" smtClean="0"/>
          </a:p>
          <a:p>
            <a:pPr lvl="0">
              <a:buNone/>
            </a:pPr>
            <a:r>
              <a:rPr lang="en-US" dirty="0" smtClean="0"/>
              <a:t>European Commission (2012). </a:t>
            </a:r>
            <a:r>
              <a:rPr lang="en-US" i="1" dirty="0" smtClean="0"/>
              <a:t>PUBLIC OPINION IN THE EUROPEAN UNION</a:t>
            </a:r>
            <a:r>
              <a:rPr lang="en-US" dirty="0" smtClean="0"/>
              <a:t>, Fieldwork: November 2011, Standard </a:t>
            </a:r>
            <a:r>
              <a:rPr lang="en-US" dirty="0" err="1" smtClean="0"/>
              <a:t>Eurobarometer</a:t>
            </a:r>
            <a:r>
              <a:rPr lang="en-US" dirty="0" smtClean="0"/>
              <a:t> 76 / Autumn 2011– TNS Opinion &amp; Social [online]. Available from: http://ec.europa.eu/public_opinion/archives/eb/eb76/eb76_eu20_en.pdf [Accessed 22 April 2012]</a:t>
            </a:r>
            <a:endParaRPr lang="de-DE" dirty="0" smtClean="0"/>
          </a:p>
          <a:p>
            <a:pPr>
              <a:buNone/>
            </a:pPr>
            <a:r>
              <a:rPr lang="en-US" dirty="0" smtClean="0"/>
              <a:t> </a:t>
            </a:r>
            <a:endParaRPr lang="de-DE" dirty="0" smtClean="0"/>
          </a:p>
          <a:p>
            <a:pPr lvl="0">
              <a:buNone/>
            </a:pPr>
            <a:r>
              <a:rPr lang="en-US" dirty="0" smtClean="0"/>
              <a:t>EWEA (2009). </a:t>
            </a:r>
            <a:r>
              <a:rPr lang="en-US" i="1" dirty="0" smtClean="0"/>
              <a:t>Wind Energy – The Facts, A guide to technology, economics, and future of wind power. </a:t>
            </a:r>
            <a:r>
              <a:rPr lang="en-US" dirty="0" smtClean="0"/>
              <a:t>European Wind Energy Association.</a:t>
            </a:r>
            <a:r>
              <a:rPr lang="en-US" i="1" dirty="0" smtClean="0"/>
              <a:t> </a:t>
            </a:r>
            <a:r>
              <a:rPr lang="en-US" dirty="0" smtClean="0"/>
              <a:t>Social Acceptance of Wind Energy and Wind Farms, p.399 -407</a:t>
            </a:r>
            <a:endParaRPr lang="de-DE" dirty="0" smtClean="0"/>
          </a:p>
          <a:p>
            <a:pPr>
              <a:buNone/>
            </a:pPr>
            <a:r>
              <a:rPr lang="en-US" dirty="0" smtClean="0"/>
              <a:t> </a:t>
            </a:r>
            <a:endParaRPr lang="de-DE" dirty="0" smtClean="0"/>
          </a:p>
          <a:p>
            <a:pPr lvl="0">
              <a:buNone/>
            </a:pPr>
            <a:r>
              <a:rPr lang="en-US" dirty="0" smtClean="0"/>
              <a:t>EWEA (2012). </a:t>
            </a:r>
            <a:r>
              <a:rPr lang="en-US" i="1" dirty="0" smtClean="0"/>
              <a:t>Wind in power, 2011 European </a:t>
            </a:r>
            <a:r>
              <a:rPr lang="en-US" dirty="0" smtClean="0"/>
              <a:t>statistics. European Wind Energy Association [online].</a:t>
            </a:r>
            <a:r>
              <a:rPr lang="en-US" i="1" dirty="0" smtClean="0"/>
              <a:t> </a:t>
            </a:r>
            <a:r>
              <a:rPr lang="en-US" dirty="0" smtClean="0"/>
              <a:t>Available from:  http://www.ewea.org/fileadmin/ewea_documents/documents/publications/statistics/Stats_2011.pdf [Accessed 22 April 2012]</a:t>
            </a:r>
            <a:endParaRPr lang="de-DE" dirty="0" smtClean="0"/>
          </a:p>
          <a:p>
            <a:pPr>
              <a:buNone/>
            </a:pPr>
            <a:r>
              <a:rPr lang="en-US" dirty="0" smtClean="0"/>
              <a:t> </a:t>
            </a:r>
            <a:endParaRPr lang="de-DE" dirty="0" smtClean="0"/>
          </a:p>
          <a:p>
            <a:pPr lvl="0">
              <a:buNone/>
            </a:pPr>
            <a:r>
              <a:rPr lang="en-GB" dirty="0" err="1" smtClean="0"/>
              <a:t>Forschungsforum</a:t>
            </a:r>
            <a:r>
              <a:rPr lang="en-GB" dirty="0" smtClean="0"/>
              <a:t> I (1999).</a:t>
            </a:r>
            <a:r>
              <a:rPr lang="en-GB" i="1" dirty="0" smtClean="0"/>
              <a:t> Social Acceptance of Wind Power in Austria, An Analysis of the Social Processes involved in the Installation of Wind Power Plants. </a:t>
            </a:r>
            <a:r>
              <a:rPr lang="en-GB" dirty="0" smtClean="0"/>
              <a:t>[online]. Available from: http://www.socialacceptance.ch/Files/150_akzeptanz_wind_%C3%B6sterreich_en.pdf</a:t>
            </a:r>
            <a:r>
              <a:rPr lang="en-GB" i="1" dirty="0" smtClean="0"/>
              <a:t> </a:t>
            </a:r>
            <a:r>
              <a:rPr lang="en-GB" dirty="0" smtClean="0"/>
              <a:t>[Accessed 13 April 2012]</a:t>
            </a:r>
            <a:endParaRPr lang="de-DE" dirty="0" smtClean="0"/>
          </a:p>
          <a:p>
            <a:pPr>
              <a:buNone/>
            </a:pPr>
            <a:r>
              <a:rPr lang="en-GB" i="1" dirty="0" smtClean="0"/>
              <a:t> </a:t>
            </a:r>
            <a:endParaRPr lang="de-DE" dirty="0" smtClean="0"/>
          </a:p>
          <a:p>
            <a:pPr lvl="0">
              <a:buNone/>
            </a:pPr>
            <a:r>
              <a:rPr lang="en-GB" dirty="0" err="1" smtClean="0"/>
              <a:t>Forschungsforum</a:t>
            </a:r>
            <a:r>
              <a:rPr lang="en-GB" dirty="0" smtClean="0"/>
              <a:t> II (1997). Wind Power in Austria - Analysis of strategies and problems [online]. Available from: http://www.nachhaltigwirtschaften.at/publikationen/forschungsforum/991/teil1.en.html [Accessed 13 April 2012]</a:t>
            </a:r>
            <a:endParaRPr lang="de-DE" dirty="0" smtClean="0"/>
          </a:p>
          <a:p>
            <a:pPr>
              <a:buNone/>
            </a:pPr>
            <a:r>
              <a:rPr lang="en-US" dirty="0" smtClean="0"/>
              <a:t> </a:t>
            </a:r>
            <a:endParaRPr lang="de-DE" dirty="0" smtClean="0"/>
          </a:p>
          <a:p>
            <a:pPr lvl="0">
              <a:buNone/>
            </a:pPr>
            <a:r>
              <a:rPr lang="de-AT" dirty="0" smtClean="0"/>
              <a:t>Heinrich-Böll-Stiftung Brandenburg e.V. (2011). </a:t>
            </a:r>
            <a:r>
              <a:rPr lang="en-US" i="1" dirty="0" smtClean="0"/>
              <a:t>Participation in Urban Climate Protection. Answers of European Municipalities </a:t>
            </a:r>
            <a:r>
              <a:rPr lang="en-US" dirty="0" smtClean="0"/>
              <a:t>[online].</a:t>
            </a:r>
            <a:r>
              <a:rPr lang="en-US" i="1" dirty="0" smtClean="0"/>
              <a:t> </a:t>
            </a:r>
            <a:r>
              <a:rPr lang="en-US" dirty="0" smtClean="0"/>
              <a:t>Available from: http://participation.blogsport.de/images/SustainableEnergyDevelopmentandSocialAcceptance.pdf[Accessed 13 April 2012]</a:t>
            </a:r>
            <a:endParaRPr lang="de-DE" dirty="0" smtClean="0"/>
          </a:p>
          <a:p>
            <a:pPr>
              <a:buNone/>
            </a:pPr>
            <a:r>
              <a:rPr lang="en-US" dirty="0" smtClean="0"/>
              <a:t> </a:t>
            </a:r>
            <a:endParaRPr lang="de-DE" dirty="0" smtClean="0"/>
          </a:p>
          <a:p>
            <a:pPr lvl="0">
              <a:buNone/>
            </a:pPr>
            <a:r>
              <a:rPr lang="en-US" dirty="0" smtClean="0"/>
              <a:t>IEA Wind Task 28 (2010). </a:t>
            </a:r>
            <a:r>
              <a:rPr lang="en-US" i="1" dirty="0" smtClean="0"/>
              <a:t>Social Acceptance of Wind Energy, State-of-the-Art Report</a:t>
            </a:r>
            <a:r>
              <a:rPr lang="en-US" dirty="0" smtClean="0"/>
              <a:t>, Stefanie Huber, Robert </a:t>
            </a:r>
            <a:r>
              <a:rPr lang="en-US" dirty="0" err="1" smtClean="0"/>
              <a:t>Horbaty</a:t>
            </a:r>
            <a:r>
              <a:rPr lang="en-US" dirty="0" smtClean="0"/>
              <a:t>, ENCO AG, Switzerland</a:t>
            </a:r>
            <a:endParaRPr lang="de-DE" dirty="0" smtClean="0"/>
          </a:p>
          <a:p>
            <a:pPr>
              <a:buNone/>
            </a:pPr>
            <a:r>
              <a:rPr lang="en-US" dirty="0" smtClean="0"/>
              <a:t> </a:t>
            </a:r>
            <a:endParaRPr lang="de-DE" dirty="0" smtClean="0"/>
          </a:p>
          <a:p>
            <a:pPr lvl="0">
              <a:buNone/>
            </a:pPr>
            <a:r>
              <a:rPr lang="de-DE" dirty="0" smtClean="0"/>
              <a:t>IG Windkraft (2012). </a:t>
            </a:r>
            <a:r>
              <a:rPr lang="de-DE" i="1" dirty="0" smtClean="0"/>
              <a:t>Windenergie in Österreich </a:t>
            </a:r>
            <a:r>
              <a:rPr lang="de-DE" dirty="0" smtClean="0"/>
              <a:t>[online].</a:t>
            </a:r>
            <a:r>
              <a:rPr lang="de-DE" i="1" dirty="0" smtClean="0"/>
              <a:t> </a:t>
            </a:r>
            <a:r>
              <a:rPr lang="en-US" dirty="0" smtClean="0"/>
              <a:t>Available from: http://igwindkraft.at/index.php?xmlval_ID_KEY[0]=1047 [Accessed 22 April 2012]</a:t>
            </a:r>
            <a:endParaRPr lang="de-DE" dirty="0" smtClean="0"/>
          </a:p>
          <a:p>
            <a:pPr>
              <a:buNone/>
            </a:pPr>
            <a:r>
              <a:rPr lang="en-US" dirty="0" smtClean="0"/>
              <a:t> </a:t>
            </a:r>
            <a:endParaRPr lang="de-DE" dirty="0" smtClean="0"/>
          </a:p>
          <a:p>
            <a:pPr lvl="0">
              <a:buNone/>
            </a:pPr>
            <a:r>
              <a:rPr lang="en-GB" dirty="0" smtClean="0"/>
              <a:t>KUBÍN, </a:t>
            </a:r>
            <a:r>
              <a:rPr lang="en-GB" dirty="0" err="1" smtClean="0"/>
              <a:t>Jiří</a:t>
            </a:r>
            <a:r>
              <a:rPr lang="en-GB" dirty="0" smtClean="0"/>
              <a:t>/KONEČNÁ, Eva (2008). </a:t>
            </a:r>
            <a:r>
              <a:rPr lang="en-GB" i="1" dirty="0" err="1" smtClean="0"/>
              <a:t>Obnovitelné</a:t>
            </a:r>
            <a:r>
              <a:rPr lang="en-GB" i="1" dirty="0" smtClean="0"/>
              <a:t> </a:t>
            </a:r>
            <a:r>
              <a:rPr lang="en-GB" i="1" dirty="0" err="1" smtClean="0"/>
              <a:t>zdroje</a:t>
            </a:r>
            <a:r>
              <a:rPr lang="en-GB" i="1" dirty="0" smtClean="0"/>
              <a:t> </a:t>
            </a:r>
            <a:r>
              <a:rPr lang="en-GB" i="1" dirty="0" err="1" smtClean="0"/>
              <a:t>elektrické</a:t>
            </a:r>
            <a:r>
              <a:rPr lang="en-GB" i="1" dirty="0" smtClean="0"/>
              <a:t> </a:t>
            </a:r>
            <a:r>
              <a:rPr lang="en-GB" i="1" dirty="0" err="1" smtClean="0"/>
              <a:t>energie</a:t>
            </a:r>
            <a:r>
              <a:rPr lang="en-GB" i="1" dirty="0" smtClean="0"/>
              <a:t> a </a:t>
            </a:r>
            <a:r>
              <a:rPr lang="en-GB" i="1" dirty="0" err="1" smtClean="0"/>
              <a:t>jejich</a:t>
            </a:r>
            <a:r>
              <a:rPr lang="en-GB" i="1" dirty="0" smtClean="0"/>
              <a:t> </a:t>
            </a:r>
            <a:r>
              <a:rPr lang="en-GB" i="1" dirty="0" err="1" smtClean="0"/>
              <a:t>využití</a:t>
            </a:r>
            <a:r>
              <a:rPr lang="en-GB" i="1" dirty="0" smtClean="0"/>
              <a:t> v </a:t>
            </a:r>
            <a:r>
              <a:rPr lang="en-GB" i="1" dirty="0" err="1" smtClean="0"/>
              <a:t>oblasti</a:t>
            </a:r>
            <a:r>
              <a:rPr lang="en-GB" i="1" dirty="0" smtClean="0"/>
              <a:t> </a:t>
            </a:r>
            <a:r>
              <a:rPr lang="en-GB" i="1" dirty="0" err="1" smtClean="0"/>
              <a:t>Libereckého</a:t>
            </a:r>
            <a:r>
              <a:rPr lang="en-GB" i="1" dirty="0" smtClean="0"/>
              <a:t> </a:t>
            </a:r>
            <a:r>
              <a:rPr lang="en-GB" i="1" dirty="0" err="1" smtClean="0"/>
              <a:t>kraje</a:t>
            </a:r>
            <a:r>
              <a:rPr lang="en-GB" dirty="0" smtClean="0"/>
              <a:t>, Liberec, </a:t>
            </a:r>
            <a:r>
              <a:rPr lang="en-GB" dirty="0" err="1" smtClean="0"/>
              <a:t>Fakulta</a:t>
            </a:r>
            <a:r>
              <a:rPr lang="en-GB" dirty="0" smtClean="0"/>
              <a:t> </a:t>
            </a:r>
            <a:r>
              <a:rPr lang="en-GB" dirty="0" err="1" smtClean="0"/>
              <a:t>mechatroniky</a:t>
            </a:r>
            <a:r>
              <a:rPr lang="en-GB" dirty="0" smtClean="0"/>
              <a:t> a </a:t>
            </a:r>
            <a:r>
              <a:rPr lang="en-GB" dirty="0" err="1" smtClean="0"/>
              <a:t>mezioborových</a:t>
            </a:r>
            <a:r>
              <a:rPr lang="en-GB" dirty="0" smtClean="0"/>
              <a:t> </a:t>
            </a:r>
            <a:r>
              <a:rPr lang="en-GB" dirty="0" err="1" smtClean="0"/>
              <a:t>inženýrských</a:t>
            </a:r>
            <a:r>
              <a:rPr lang="en-GB" dirty="0" smtClean="0"/>
              <a:t> </a:t>
            </a:r>
            <a:r>
              <a:rPr lang="en-GB" dirty="0" err="1" smtClean="0"/>
              <a:t>studií</a:t>
            </a:r>
            <a:r>
              <a:rPr lang="en-GB" dirty="0" smtClean="0"/>
              <a:t> 2008, 43 pages, ISBN 978-80-7372-308-8 </a:t>
            </a:r>
            <a:endParaRPr lang="de-DE" dirty="0" smtClean="0"/>
          </a:p>
          <a:p>
            <a:pPr>
              <a:buNone/>
            </a:pPr>
            <a:r>
              <a:rPr lang="en-GB" dirty="0" smtClean="0"/>
              <a:t> </a:t>
            </a:r>
            <a:endParaRPr lang="de-DE" dirty="0" smtClean="0"/>
          </a:p>
          <a:p>
            <a:pPr lvl="0">
              <a:buNone/>
            </a:pPr>
            <a:r>
              <a:rPr lang="en-US" dirty="0" smtClean="0"/>
              <a:t>Lantz, Eric (2011). </a:t>
            </a:r>
            <a:r>
              <a:rPr lang="en-US" i="1" dirty="0" smtClean="0"/>
              <a:t>Social Acceptance of Wind Energy Projects “Winning Hearts and Minds”</a:t>
            </a:r>
            <a:r>
              <a:rPr lang="en-US" dirty="0" smtClean="0"/>
              <a:t>, Task 28 within IEA RD&amp;D Wind, IEA Wind side event at EWEA 2011, March 16th 2011, NREL </a:t>
            </a:r>
            <a:r>
              <a:rPr lang="en-US" i="1" dirty="0" smtClean="0"/>
              <a:t> </a:t>
            </a:r>
            <a:r>
              <a:rPr lang="en-US" dirty="0" smtClean="0"/>
              <a:t>[online].</a:t>
            </a:r>
            <a:r>
              <a:rPr lang="en-US" i="1" dirty="0" smtClean="0"/>
              <a:t> </a:t>
            </a:r>
            <a:r>
              <a:rPr lang="en-US" dirty="0" smtClean="0"/>
              <a:t>Available from: http://www.ewec2011.info/fileadmin/ewec2011_files/documents/Workshops/IEAWind/IEAWIND_Side_Event_EWEA2011_Acceptance_Eric_Lantz.pdf[Accessed 13 April 2012]</a:t>
            </a:r>
            <a:endParaRPr lang="de-DE" dirty="0" smtClean="0"/>
          </a:p>
          <a:p>
            <a:pPr>
              <a:buNone/>
            </a:pPr>
            <a:r>
              <a:rPr lang="en-US" dirty="0" smtClean="0"/>
              <a:t> </a:t>
            </a:r>
            <a:endParaRPr lang="de-DE" dirty="0" smtClean="0"/>
          </a:p>
          <a:p>
            <a:pPr lvl="0">
              <a:buNone/>
            </a:pPr>
            <a:r>
              <a:rPr lang="en-GB" dirty="0" smtClean="0"/>
              <a:t>ŠTĚKL, Josef (2006). </a:t>
            </a:r>
            <a:r>
              <a:rPr lang="en-GB" dirty="0" err="1" smtClean="0"/>
              <a:t>Větrná</a:t>
            </a:r>
            <a:r>
              <a:rPr lang="en-GB" dirty="0" smtClean="0"/>
              <a:t> </a:t>
            </a:r>
            <a:r>
              <a:rPr lang="en-GB" i="1" dirty="0" err="1" smtClean="0"/>
              <a:t>energetika</a:t>
            </a:r>
            <a:r>
              <a:rPr lang="en-GB" i="1" dirty="0" smtClean="0"/>
              <a:t> </a:t>
            </a:r>
            <a:r>
              <a:rPr lang="en-GB" i="1" dirty="0" err="1" smtClean="0"/>
              <a:t>na</a:t>
            </a:r>
            <a:r>
              <a:rPr lang="en-GB" i="1" dirty="0" smtClean="0"/>
              <a:t> </a:t>
            </a:r>
            <a:r>
              <a:rPr lang="en-GB" i="1" dirty="0" err="1" smtClean="0"/>
              <a:t>území</a:t>
            </a:r>
            <a:r>
              <a:rPr lang="en-GB" i="1" dirty="0" smtClean="0"/>
              <a:t> ČR a u </a:t>
            </a:r>
            <a:r>
              <a:rPr lang="en-GB" i="1" dirty="0" err="1" smtClean="0"/>
              <a:t>sousedů</a:t>
            </a:r>
            <a:r>
              <a:rPr lang="en-GB" i="1" dirty="0" smtClean="0"/>
              <a:t>, </a:t>
            </a:r>
            <a:r>
              <a:rPr lang="en-GB" i="1" dirty="0" err="1" smtClean="0"/>
              <a:t>Alternativní</a:t>
            </a:r>
            <a:r>
              <a:rPr lang="en-GB" i="1" dirty="0" smtClean="0"/>
              <a:t> </a:t>
            </a:r>
            <a:r>
              <a:rPr lang="en-GB" i="1" dirty="0" err="1" smtClean="0"/>
              <a:t>energie</a:t>
            </a:r>
            <a:r>
              <a:rPr lang="en-GB" i="1" dirty="0" smtClean="0"/>
              <a:t> č. 6</a:t>
            </a:r>
            <a:r>
              <a:rPr lang="en-GB" dirty="0" smtClean="0"/>
              <a:t>, 2006, p. 4 - 5 </a:t>
            </a:r>
            <a:endParaRPr lang="de-DE" dirty="0" smtClean="0"/>
          </a:p>
          <a:p>
            <a:pPr>
              <a:buNone/>
            </a:pPr>
            <a:r>
              <a:rPr lang="en-GB" dirty="0" smtClean="0"/>
              <a:t> </a:t>
            </a:r>
            <a:endParaRPr lang="de-DE" dirty="0" smtClean="0"/>
          </a:p>
          <a:p>
            <a:pPr lvl="0">
              <a:buNone/>
            </a:pPr>
            <a:r>
              <a:rPr lang="en-US" dirty="0" smtClean="0"/>
              <a:t>Wind Directions (2003). </a:t>
            </a:r>
            <a:r>
              <a:rPr lang="en-US" i="1" dirty="0" smtClean="0"/>
              <a:t>A summary of Opinion Surveys on Wind Power,</a:t>
            </a:r>
            <a:r>
              <a:rPr lang="en-US" dirty="0" smtClean="0"/>
              <a:t> Wind focus, in: WIND DIRECTIONS, Bimonthly Magazine, September/October 2003, p. 16-33</a:t>
            </a:r>
            <a:endParaRPr lang="de-DE" dirty="0" smtClean="0"/>
          </a:p>
          <a:p>
            <a:pPr>
              <a:buNone/>
            </a:pPr>
            <a:r>
              <a:rPr lang="en-US" dirty="0" smtClean="0"/>
              <a:t> </a:t>
            </a:r>
            <a:endParaRPr lang="de-DE" dirty="0" smtClean="0"/>
          </a:p>
          <a:p>
            <a:pPr lvl="0">
              <a:buNone/>
            </a:pPr>
            <a:r>
              <a:rPr lang="en-GB" dirty="0" smtClean="0"/>
              <a:t>Wind Energy the Facts I (2012).</a:t>
            </a:r>
            <a:r>
              <a:rPr lang="en-GB" i="1" dirty="0" smtClean="0"/>
              <a:t>The Social Acceptance of Wind Energy and Wind Farms </a:t>
            </a:r>
            <a:r>
              <a:rPr lang="en-GB" dirty="0" smtClean="0"/>
              <a:t>[online]. Available from: </a:t>
            </a:r>
            <a:r>
              <a:rPr lang="en-GB" dirty="0" smtClean="0">
                <a:hlinkClick r:id="rId2"/>
              </a:rPr>
              <a:t>http://www.wind-energy-the-facts.org/en/environment/chapter-6-social-acceptance-of-wind-energy-and-wind-farms/</a:t>
            </a:r>
            <a:r>
              <a:rPr lang="en-US" dirty="0" smtClean="0"/>
              <a:t> </a:t>
            </a:r>
            <a:r>
              <a:rPr lang="en-GB" dirty="0" smtClean="0"/>
              <a:t>[Accessed 13 April 2012]</a:t>
            </a:r>
            <a:endParaRPr lang="de-DE" dirty="0" smtClean="0"/>
          </a:p>
          <a:p>
            <a:pPr>
              <a:buNone/>
            </a:pPr>
            <a:r>
              <a:rPr lang="en-GB" dirty="0" smtClean="0"/>
              <a:t> </a:t>
            </a:r>
            <a:endParaRPr lang="de-DE" dirty="0" smtClean="0"/>
          </a:p>
          <a:p>
            <a:pPr lvl="0">
              <a:buNone/>
            </a:pPr>
            <a:r>
              <a:rPr lang="en-GB" dirty="0" smtClean="0"/>
              <a:t>Wind Energy the Facts II (2012).</a:t>
            </a:r>
            <a:r>
              <a:rPr lang="en-GB" i="1" dirty="0" smtClean="0"/>
              <a:t>Social Research on Wind Energy Onshore</a:t>
            </a:r>
            <a:r>
              <a:rPr lang="en-GB" dirty="0" smtClean="0"/>
              <a:t> [online]. Available </a:t>
            </a:r>
            <a:r>
              <a:rPr lang="en-GB" dirty="0" err="1" smtClean="0"/>
              <a:t>from:http</a:t>
            </a:r>
            <a:r>
              <a:rPr lang="en-GB" dirty="0" smtClean="0"/>
              <a:t>://</a:t>
            </a:r>
            <a:r>
              <a:rPr lang="en-GB" dirty="0" err="1" smtClean="0"/>
              <a:t>www.wind</a:t>
            </a:r>
            <a:r>
              <a:rPr lang="en-GB" dirty="0" smtClean="0"/>
              <a:t>-energy-the-</a:t>
            </a:r>
            <a:r>
              <a:rPr lang="en-GB" dirty="0" err="1" smtClean="0"/>
              <a:t>facts.org</a:t>
            </a:r>
            <a:r>
              <a:rPr lang="en-GB" dirty="0" smtClean="0"/>
              <a:t>/en/environment/chapter-6-social-acceptance-of-wind-energy-and-wind-farms/social-research-on-wind-energy-</a:t>
            </a:r>
            <a:r>
              <a:rPr lang="en-GB" dirty="0" err="1" smtClean="0"/>
              <a:t>onshore.html</a:t>
            </a:r>
            <a:r>
              <a:rPr lang="en-GB" dirty="0" smtClean="0"/>
              <a:t>[Accessed 13 April 2012]</a:t>
            </a:r>
            <a:endParaRPr lang="de-DE" dirty="0" smtClean="0"/>
          </a:p>
          <a:p>
            <a:pPr>
              <a:buNone/>
            </a:pPr>
            <a:r>
              <a:rPr lang="en-GB" dirty="0" smtClean="0"/>
              <a:t> </a:t>
            </a:r>
            <a:endParaRPr lang="de-DE" dirty="0" smtClean="0"/>
          </a:p>
          <a:p>
            <a:pPr lvl="0">
              <a:buNone/>
            </a:pPr>
            <a:r>
              <a:rPr lang="de-DE" dirty="0" err="1" smtClean="0"/>
              <a:t>Wüstenhagen,Rolf</a:t>
            </a:r>
            <a:r>
              <a:rPr lang="de-DE" dirty="0" smtClean="0"/>
              <a:t>/ </a:t>
            </a:r>
            <a:r>
              <a:rPr lang="de-DE" dirty="0" err="1" smtClean="0"/>
              <a:t>Wolsink,Maarten</a:t>
            </a:r>
            <a:r>
              <a:rPr lang="de-DE" dirty="0" smtClean="0"/>
              <a:t>/ </a:t>
            </a:r>
            <a:r>
              <a:rPr lang="de-DE" dirty="0" err="1" smtClean="0"/>
              <a:t>Bürer</a:t>
            </a:r>
            <a:r>
              <a:rPr lang="de-DE" dirty="0" smtClean="0"/>
              <a:t>, Mary Jean (2007). </a:t>
            </a:r>
            <a:r>
              <a:rPr lang="en-GB" i="1" dirty="0" smtClean="0"/>
              <a:t>Social acceptance of renewable energy innovation: An introduction to the concept, in Energy Policy, </a:t>
            </a:r>
            <a:r>
              <a:rPr lang="en-GB" dirty="0" smtClean="0"/>
              <a:t>Volume: 35, Issue: 5, Publisher: Elsevier, Pages: 2683-2691</a:t>
            </a:r>
            <a:endParaRPr lang="de-DE" dirty="0" smtClean="0"/>
          </a:p>
          <a:p>
            <a:pPr lvl="0">
              <a:buNone/>
            </a:pPr>
            <a:r>
              <a:rPr lang="cs-CZ" dirty="0" smtClean="0"/>
              <a:t>Zelená úsporám (2009). </a:t>
            </a:r>
            <a:r>
              <a:rPr lang="cs-CZ" i="1" dirty="0" smtClean="0"/>
              <a:t>About The Green Savings programme</a:t>
            </a:r>
            <a:r>
              <a:rPr lang="cs-CZ" dirty="0" smtClean="0"/>
              <a:t> [online]. Available from: http://www.zelenausporam.cz/sekce/582/about-the-green-savings-programme/ [Accessed 21 April 2012]</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2050" name="Picture 2" descr="C:\Dokumente und Einstellungen\martin\Lokale Einstellungen\Temporary Internet Files\Content.IE5\IMKVMLCX\MP900438633[1].jpg"/>
          <p:cNvPicPr>
            <a:picLocks noChangeAspect="1" noChangeArrowheads="1"/>
          </p:cNvPicPr>
          <p:nvPr/>
        </p:nvPicPr>
        <p:blipFill>
          <a:blip r:embed="rId3" cstate="print"/>
          <a:srcRect/>
          <a:stretch>
            <a:fillRect/>
          </a:stretch>
        </p:blipFill>
        <p:spPr bwMode="auto">
          <a:xfrm>
            <a:off x="251520" y="188640"/>
            <a:ext cx="8656390" cy="5256584"/>
          </a:xfrm>
          <a:prstGeom prst="rect">
            <a:avLst/>
          </a:prstGeom>
          <a:noFill/>
        </p:spPr>
      </p:pic>
      <p:sp>
        <p:nvSpPr>
          <p:cNvPr id="3" name="Inhaltsplatzhalter 2"/>
          <p:cNvSpPr>
            <a:spLocks noGrp="1"/>
          </p:cNvSpPr>
          <p:nvPr>
            <p:ph sz="quarter" idx="1"/>
          </p:nvPr>
        </p:nvSpPr>
        <p:spPr>
          <a:xfrm>
            <a:off x="611560" y="5589240"/>
            <a:ext cx="8050096" cy="504056"/>
          </a:xfrm>
        </p:spPr>
        <p:txBody>
          <a:bodyPr/>
          <a:lstStyle/>
          <a:p>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Content</a:t>
            </a:r>
            <a:endParaRPr lang="de-DE" dirty="0"/>
          </a:p>
        </p:txBody>
      </p:sp>
      <p:sp>
        <p:nvSpPr>
          <p:cNvPr id="3" name="Inhaltsplatzhalter 2"/>
          <p:cNvSpPr>
            <a:spLocks noGrp="1"/>
          </p:cNvSpPr>
          <p:nvPr>
            <p:ph sz="quarter" idx="1"/>
          </p:nvPr>
        </p:nvSpPr>
        <p:spPr>
          <a:xfrm>
            <a:off x="301752" y="1916832"/>
            <a:ext cx="8503920" cy="4182216"/>
          </a:xfrm>
        </p:spPr>
        <p:txBody>
          <a:bodyPr/>
          <a:lstStyle/>
          <a:p>
            <a:r>
              <a:rPr lang="de-DE" dirty="0" smtClean="0"/>
              <a:t>Motivation</a:t>
            </a:r>
          </a:p>
          <a:p>
            <a:r>
              <a:rPr lang="de-DE" dirty="0" err="1" smtClean="0"/>
              <a:t>Methodology</a:t>
            </a:r>
            <a:endParaRPr lang="de-DE" dirty="0" smtClean="0"/>
          </a:p>
          <a:p>
            <a:r>
              <a:rPr lang="de-DE" dirty="0" err="1" smtClean="0"/>
              <a:t>Results</a:t>
            </a:r>
            <a:r>
              <a:rPr lang="de-DE" dirty="0" smtClean="0"/>
              <a:t>:</a:t>
            </a:r>
          </a:p>
          <a:p>
            <a:pPr lvl="1"/>
            <a:r>
              <a:rPr lang="en-US" dirty="0"/>
              <a:t>Wind Energy in </a:t>
            </a:r>
            <a:r>
              <a:rPr lang="en-US" dirty="0" smtClean="0"/>
              <a:t>Austria</a:t>
            </a:r>
          </a:p>
          <a:p>
            <a:pPr lvl="1"/>
            <a:r>
              <a:rPr lang="en-US" dirty="0"/>
              <a:t>Wind Energy in the Czech </a:t>
            </a:r>
            <a:r>
              <a:rPr lang="en-US" dirty="0" smtClean="0"/>
              <a:t>Republic</a:t>
            </a:r>
          </a:p>
          <a:p>
            <a:pPr lvl="1"/>
            <a:r>
              <a:rPr lang="en-US" dirty="0" smtClean="0"/>
              <a:t>Survey</a:t>
            </a:r>
          </a:p>
          <a:p>
            <a:pPr lvl="1"/>
            <a:r>
              <a:rPr lang="en-US" dirty="0"/>
              <a:t>A Comparison of both </a:t>
            </a:r>
            <a:r>
              <a:rPr lang="en-US" dirty="0" smtClean="0"/>
              <a:t>Countries</a:t>
            </a:r>
          </a:p>
          <a:p>
            <a:r>
              <a:rPr lang="en-US" dirty="0" smtClean="0"/>
              <a:t>Conclusion</a:t>
            </a:r>
            <a:endParaRPr lang="de-DE" dirty="0" smtClean="0"/>
          </a:p>
        </p:txBody>
      </p:sp>
      <p:pic>
        <p:nvPicPr>
          <p:cNvPr id="4" name="Picture 2" descr="C:\Dokumente und Einstellungen\martin\Lokale Einstellungen\Temporary Internet Files\Content.IE5\IMKVMLCX\MP900438633[1].jpg"/>
          <p:cNvPicPr>
            <a:picLocks noChangeAspect="1" noChangeArrowheads="1"/>
          </p:cNvPicPr>
          <p:nvPr/>
        </p:nvPicPr>
        <p:blipFill>
          <a:blip r:embed="rId2" cstate="print"/>
          <a:srcRect/>
          <a:stretch>
            <a:fillRect/>
          </a:stretch>
        </p:blipFill>
        <p:spPr bwMode="auto">
          <a:xfrm>
            <a:off x="5706232" y="2420888"/>
            <a:ext cx="3201678" cy="30243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Introduction</a:t>
            </a:r>
            <a:r>
              <a:rPr lang="de-DE" dirty="0" smtClean="0"/>
              <a:t> - Motivation</a:t>
            </a:r>
            <a:endParaRPr lang="de-DE" dirty="0"/>
          </a:p>
        </p:txBody>
      </p:sp>
      <p:sp>
        <p:nvSpPr>
          <p:cNvPr id="3" name="Inhaltsplatzhalter 2"/>
          <p:cNvSpPr>
            <a:spLocks noGrp="1"/>
          </p:cNvSpPr>
          <p:nvPr>
            <p:ph sz="quarter" idx="1"/>
          </p:nvPr>
        </p:nvSpPr>
        <p:spPr>
          <a:xfrm>
            <a:off x="301752" y="1484784"/>
            <a:ext cx="8503920" cy="5040560"/>
          </a:xfrm>
        </p:spPr>
        <p:txBody>
          <a:bodyPr>
            <a:normAutofit fontScale="70000" lnSpcReduction="20000"/>
          </a:bodyPr>
          <a:lstStyle/>
          <a:p>
            <a:endParaRPr lang="en-US" dirty="0" smtClean="0"/>
          </a:p>
          <a:p>
            <a:r>
              <a:rPr lang="en-US" dirty="0" smtClean="0"/>
              <a:t>Wind Power: a clean and safe form of renewable energy</a:t>
            </a:r>
          </a:p>
          <a:p>
            <a:r>
              <a:rPr lang="en-US" dirty="0" smtClean="0"/>
              <a:t> huge on- and offshore wind parks</a:t>
            </a:r>
          </a:p>
          <a:p>
            <a:endParaRPr lang="en-US" dirty="0" smtClean="0"/>
          </a:p>
          <a:p>
            <a:r>
              <a:rPr lang="en-US" dirty="0" smtClean="0"/>
              <a:t>Wind Energy in Central Europe</a:t>
            </a:r>
            <a:endParaRPr lang="de-DE" dirty="0" smtClean="0"/>
          </a:p>
          <a:p>
            <a:r>
              <a:rPr lang="en-US" dirty="0" smtClean="0"/>
              <a:t>Importance of the acceptance of residents, stakeholders or the local community </a:t>
            </a:r>
          </a:p>
          <a:p>
            <a:endParaRPr lang="en-US" dirty="0" smtClean="0"/>
          </a:p>
          <a:p>
            <a:r>
              <a:rPr lang="en-US" dirty="0" smtClean="0"/>
              <a:t>In Austria far more wind power plants than in the Czech Republic although both countries have a very similar wind energy potential</a:t>
            </a:r>
          </a:p>
          <a:p>
            <a:endParaRPr lang="en-US" dirty="0" smtClean="0"/>
          </a:p>
          <a:p>
            <a:pPr>
              <a:buNone/>
            </a:pPr>
            <a:r>
              <a:rPr lang="en-US" u="sng" dirty="0" smtClean="0">
                <a:sym typeface="Wingdings" pitchFamily="2" charset="2"/>
              </a:rPr>
              <a:t> </a:t>
            </a:r>
            <a:r>
              <a:rPr lang="en-US" u="sng" dirty="0" smtClean="0"/>
              <a:t>Question: </a:t>
            </a:r>
            <a:r>
              <a:rPr lang="en-US" dirty="0" smtClean="0"/>
              <a:t>different attitudes and preferences regarding wind energy do exist (or not)</a:t>
            </a:r>
          </a:p>
          <a:p>
            <a:pPr>
              <a:buNone/>
            </a:pPr>
            <a:endParaRPr lang="en-US" dirty="0" smtClean="0"/>
          </a:p>
          <a:p>
            <a:pPr>
              <a:buNone/>
            </a:pPr>
            <a:r>
              <a:rPr lang="en-US" u="sng" dirty="0" smtClean="0">
                <a:sym typeface="Wingdings" pitchFamily="2" charset="2"/>
              </a:rPr>
              <a:t> </a:t>
            </a:r>
            <a:r>
              <a:rPr lang="en-US" u="sng" dirty="0" smtClean="0"/>
              <a:t>Aim:</a:t>
            </a:r>
            <a:r>
              <a:rPr lang="en-US" dirty="0" smtClean="0"/>
              <a:t> to present the current situation of the acceptance of wind energy in both countries and to derive recommendations that can be useful for the energy sector and for planners of actor-centered participation processes</a:t>
            </a:r>
            <a:endParaRPr lang="de-DE" dirty="0" smtClean="0"/>
          </a:p>
          <a:p>
            <a:endParaRPr lang="de-DE" dirty="0"/>
          </a:p>
        </p:txBody>
      </p:sp>
      <p:pic>
        <p:nvPicPr>
          <p:cNvPr id="1026" name="Picture 2"/>
          <p:cNvPicPr>
            <a:picLocks noChangeAspect="1" noChangeArrowheads="1"/>
          </p:cNvPicPr>
          <p:nvPr/>
        </p:nvPicPr>
        <p:blipFill>
          <a:blip r:embed="rId2" cstate="print"/>
          <a:srcRect l="44587" t="47835" r="37695" b="29485"/>
          <a:stretch>
            <a:fillRect/>
          </a:stretch>
        </p:blipFill>
        <p:spPr bwMode="auto">
          <a:xfrm>
            <a:off x="6804248" y="1052736"/>
            <a:ext cx="2160240"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Methodology</a:t>
            </a:r>
            <a:endParaRPr lang="de-DE" dirty="0"/>
          </a:p>
        </p:txBody>
      </p:sp>
      <p:sp>
        <p:nvSpPr>
          <p:cNvPr id="3" name="Inhaltsplatzhalter 2"/>
          <p:cNvSpPr>
            <a:spLocks noGrp="1"/>
          </p:cNvSpPr>
          <p:nvPr>
            <p:ph sz="quarter" idx="1"/>
          </p:nvPr>
        </p:nvSpPr>
        <p:spPr/>
        <p:txBody>
          <a:bodyPr/>
          <a:lstStyle/>
          <a:p>
            <a:r>
              <a:rPr lang="en-US" dirty="0" smtClean="0"/>
              <a:t>different studies were scrutinized</a:t>
            </a:r>
          </a:p>
          <a:p>
            <a:r>
              <a:rPr lang="en-US" dirty="0" smtClean="0"/>
              <a:t>a on-line questionnaire was set up</a:t>
            </a:r>
          </a:p>
          <a:p>
            <a:pPr lvl="1"/>
            <a:r>
              <a:rPr lang="en-US" i="1" dirty="0" smtClean="0"/>
              <a:t>‘Triangle Model of Social Acceptance’</a:t>
            </a:r>
            <a:r>
              <a:rPr lang="en-US" dirty="0" smtClean="0"/>
              <a:t> that includes socio-political acceptance, community acceptance and market acceptance</a:t>
            </a:r>
          </a:p>
          <a:p>
            <a:pPr lvl="1"/>
            <a:endParaRPr lang="en-US" dirty="0" smtClean="0"/>
          </a:p>
          <a:p>
            <a:r>
              <a:rPr lang="en-US" dirty="0" smtClean="0"/>
              <a:t>Detection of possible predominant attitudes in one country, leading to a comparison of the results of the survey and of the literature research as well</a:t>
            </a:r>
            <a:endParaRPr lang="de-DE" dirty="0"/>
          </a:p>
        </p:txBody>
      </p:sp>
      <p:pic>
        <p:nvPicPr>
          <p:cNvPr id="4" name="Picture 3"/>
          <p:cNvPicPr>
            <a:picLocks noChangeAspect="1" noChangeArrowheads="1"/>
          </p:cNvPicPr>
          <p:nvPr/>
        </p:nvPicPr>
        <p:blipFill>
          <a:blip r:embed="rId2" cstate="print"/>
          <a:srcRect l="19191" t="43110" r="19976" b="25705"/>
          <a:stretch>
            <a:fillRect/>
          </a:stretch>
        </p:blipFill>
        <p:spPr bwMode="auto">
          <a:xfrm>
            <a:off x="2555776" y="5373216"/>
            <a:ext cx="3600400"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Results</a:t>
            </a:r>
            <a:r>
              <a:rPr lang="de-DE" dirty="0" smtClean="0"/>
              <a:t>:</a:t>
            </a:r>
            <a:r>
              <a:rPr lang="en-US" dirty="0" smtClean="0"/>
              <a:t>Wind Energy in Austria I</a:t>
            </a:r>
            <a:endParaRPr lang="de-DE" dirty="0"/>
          </a:p>
        </p:txBody>
      </p:sp>
      <p:sp>
        <p:nvSpPr>
          <p:cNvPr id="3" name="Inhaltsplatzhalter 2"/>
          <p:cNvSpPr>
            <a:spLocks noGrp="1"/>
          </p:cNvSpPr>
          <p:nvPr>
            <p:ph sz="quarter" idx="1"/>
          </p:nvPr>
        </p:nvSpPr>
        <p:spPr/>
        <p:txBody>
          <a:bodyPr>
            <a:normAutofit fontScale="85000" lnSpcReduction="20000"/>
          </a:bodyPr>
          <a:lstStyle/>
          <a:p>
            <a:r>
              <a:rPr lang="en-US" dirty="0" smtClean="0"/>
              <a:t>656 wind driven power stations </a:t>
            </a:r>
          </a:p>
          <a:p>
            <a:pPr>
              <a:buNone/>
            </a:pPr>
            <a:r>
              <a:rPr lang="en-US" dirty="0" smtClean="0"/>
              <a:t>	with a maximum capacity of 1.084 MW</a:t>
            </a:r>
            <a:endParaRPr lang="en-US" sz="1200" dirty="0" smtClean="0"/>
          </a:p>
          <a:p>
            <a:r>
              <a:rPr lang="en-US" dirty="0" smtClean="0"/>
              <a:t>2011: erection of 31 new plants </a:t>
            </a:r>
          </a:p>
          <a:p>
            <a:pPr>
              <a:buNone/>
            </a:pPr>
            <a:r>
              <a:rPr lang="en-US" dirty="0" smtClean="0"/>
              <a:t>	with a capacity of 73 MW</a:t>
            </a:r>
          </a:p>
          <a:p>
            <a:endParaRPr lang="de-DE" sz="1200" dirty="0" smtClean="0"/>
          </a:p>
          <a:p>
            <a:r>
              <a:rPr lang="en-US" dirty="0" smtClean="0"/>
              <a:t>First actor–centered analytical approach in the 1990s:</a:t>
            </a:r>
          </a:p>
          <a:p>
            <a:endParaRPr lang="en-US" dirty="0" smtClean="0"/>
          </a:p>
          <a:p>
            <a:pPr>
              <a:buNone/>
            </a:pPr>
            <a:r>
              <a:rPr lang="en-US" sz="2300" i="1" dirty="0" smtClean="0"/>
              <a:t>	“The successful </a:t>
            </a:r>
            <a:r>
              <a:rPr lang="en-US" sz="2300" i="1" dirty="0" err="1" smtClean="0"/>
              <a:t>realisation</a:t>
            </a:r>
            <a:r>
              <a:rPr lang="en-US" sz="2300" i="1" dirty="0" smtClean="0"/>
              <a:t> of a wind power project depends, ..., above all on the interaction between the actors involved and on the decision process on a local level” (</a:t>
            </a:r>
            <a:r>
              <a:rPr lang="en-US" sz="2300" i="1" dirty="0" err="1" smtClean="0"/>
              <a:t>Forschungsforum</a:t>
            </a:r>
            <a:r>
              <a:rPr lang="en-US" sz="2300" i="1" dirty="0" smtClean="0"/>
              <a:t> I, 1999)</a:t>
            </a:r>
          </a:p>
          <a:p>
            <a:pPr>
              <a:buNone/>
            </a:pPr>
            <a:endParaRPr lang="en-US" sz="2300" i="1" dirty="0" smtClean="0"/>
          </a:p>
          <a:p>
            <a:r>
              <a:rPr lang="en-US" dirty="0" smtClean="0"/>
              <a:t>2003: survey of the Gallup institute: which means of electricity production Austrians like most and which energy sources should be promoted</a:t>
            </a:r>
            <a:endParaRPr lang="de-DE" dirty="0" smtClean="0"/>
          </a:p>
        </p:txBody>
      </p:sp>
      <p:pic>
        <p:nvPicPr>
          <p:cNvPr id="3074" name="Picture 2" descr="C:\Dokumente und Einstellungen\martin\Lokale Einstellungen\Temporary Internet Files\Content.IE5\L06E0L4V\MP900438572[1].jpg"/>
          <p:cNvPicPr>
            <a:picLocks noChangeAspect="1" noChangeArrowheads="1"/>
          </p:cNvPicPr>
          <p:nvPr/>
        </p:nvPicPr>
        <p:blipFill>
          <a:blip r:embed="rId2" cstate="print"/>
          <a:srcRect/>
          <a:stretch>
            <a:fillRect/>
          </a:stretch>
        </p:blipFill>
        <p:spPr bwMode="auto">
          <a:xfrm>
            <a:off x="5796136" y="980728"/>
            <a:ext cx="2664296" cy="1999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Results</a:t>
            </a:r>
            <a:r>
              <a:rPr lang="de-DE" dirty="0" smtClean="0"/>
              <a:t>:</a:t>
            </a:r>
            <a:r>
              <a:rPr lang="en-US" dirty="0" smtClean="0"/>
              <a:t>Wind Energy in Austria II</a:t>
            </a:r>
            <a:endParaRPr lang="de-DE" dirty="0"/>
          </a:p>
        </p:txBody>
      </p:sp>
      <p:sp>
        <p:nvSpPr>
          <p:cNvPr id="3" name="Inhaltsplatzhalter 2"/>
          <p:cNvSpPr>
            <a:spLocks noGrp="1"/>
          </p:cNvSpPr>
          <p:nvPr>
            <p:ph sz="quarter" idx="1"/>
          </p:nvPr>
        </p:nvSpPr>
        <p:spPr/>
        <p:txBody>
          <a:bodyPr>
            <a:normAutofit fontScale="92500"/>
          </a:bodyPr>
          <a:lstStyle/>
          <a:p>
            <a:r>
              <a:rPr lang="en-US" dirty="0" smtClean="0"/>
              <a:t>Most of the wind power stations are concentrated in the north-eastern parts of Austria:</a:t>
            </a:r>
          </a:p>
          <a:p>
            <a:pPr lvl="1"/>
            <a:r>
              <a:rPr lang="en-US" dirty="0" smtClean="0"/>
              <a:t>Natural/environmental preconditions: sea level, climatic factors, such as average wind speed, population, industry density play a decisive role</a:t>
            </a:r>
          </a:p>
          <a:p>
            <a:pPr lvl="1"/>
            <a:r>
              <a:rPr lang="en-US" dirty="0" smtClean="0"/>
              <a:t>attitudes and preferences of the local population (that can be linked to ecological criteria as well) influence and determine a successful implementation of a wind energy project</a:t>
            </a:r>
          </a:p>
          <a:p>
            <a:r>
              <a:rPr lang="en-US" dirty="0" smtClean="0">
                <a:sym typeface="Wingdings" pitchFamily="2" charset="2"/>
              </a:rPr>
              <a:t></a:t>
            </a:r>
            <a:r>
              <a:rPr lang="en-US" dirty="0" smtClean="0"/>
              <a:t>the main arguments are not always based on “efficacy and economy” but often refer to crowded landscapes, wildlife (birds and bats), turbine proximity to residences, health, safety, nuisance and annoyance </a:t>
            </a:r>
            <a:r>
              <a:rPr lang="en-US" sz="1300" dirty="0" smtClean="0"/>
              <a:t>(Lantz, 2011) </a:t>
            </a:r>
            <a:endParaRPr lang="de-DE" sz="13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Results</a:t>
            </a:r>
            <a:r>
              <a:rPr lang="de-DE" dirty="0" smtClean="0"/>
              <a:t>:</a:t>
            </a:r>
            <a:r>
              <a:rPr lang="en-US" dirty="0" smtClean="0"/>
              <a:t>Wind Energy in Austria III</a:t>
            </a:r>
            <a:endParaRPr lang="de-DE" dirty="0"/>
          </a:p>
        </p:txBody>
      </p:sp>
      <p:sp>
        <p:nvSpPr>
          <p:cNvPr id="3" name="Inhaltsplatzhalter 2"/>
          <p:cNvSpPr>
            <a:spLocks noGrp="1"/>
          </p:cNvSpPr>
          <p:nvPr>
            <p:ph sz="quarter" idx="1"/>
          </p:nvPr>
        </p:nvSpPr>
        <p:spPr>
          <a:xfrm>
            <a:off x="301752" y="1527048"/>
            <a:ext cx="8503920" cy="4782272"/>
          </a:xfrm>
        </p:spPr>
        <p:txBody>
          <a:bodyPr>
            <a:normAutofit fontScale="85000" lnSpcReduction="10000"/>
          </a:bodyPr>
          <a:lstStyle/>
          <a:p>
            <a:r>
              <a:rPr lang="en-US" dirty="0" smtClean="0"/>
              <a:t>Strong resistance:</a:t>
            </a:r>
          </a:p>
          <a:p>
            <a:pPr lvl="1"/>
            <a:r>
              <a:rPr lang="en-US" dirty="0" smtClean="0"/>
              <a:t> </a:t>
            </a:r>
            <a:r>
              <a:rPr lang="en-US" sz="2500" dirty="0" smtClean="0"/>
              <a:t>in the case that a power station is planned near or within a natural reserve (a case in point is the </a:t>
            </a:r>
            <a:r>
              <a:rPr lang="en-US" sz="2500" dirty="0" err="1" smtClean="0"/>
              <a:t>Naturpark</a:t>
            </a:r>
            <a:r>
              <a:rPr lang="en-US" sz="2500" dirty="0" smtClean="0"/>
              <a:t> </a:t>
            </a:r>
            <a:r>
              <a:rPr lang="en-US" sz="2500" dirty="0" err="1" smtClean="0"/>
              <a:t>Dobratsch</a:t>
            </a:r>
            <a:r>
              <a:rPr lang="en-US" sz="2500" dirty="0" smtClean="0"/>
              <a:t> near Villach) </a:t>
            </a:r>
          </a:p>
          <a:p>
            <a:pPr lvl="1"/>
            <a:r>
              <a:rPr lang="en-US" sz="2500" dirty="0" smtClean="0"/>
              <a:t>various elements of social acceptance being affected: well-being, policy and strategies, procedural design, distributional justice and implementation strategies.</a:t>
            </a:r>
          </a:p>
          <a:p>
            <a:pPr>
              <a:buNone/>
            </a:pPr>
            <a:r>
              <a:rPr lang="en-US" sz="3000" dirty="0" smtClean="0">
                <a:sym typeface="Wingdings" pitchFamily="2" charset="2"/>
              </a:rPr>
              <a:t></a:t>
            </a:r>
            <a:r>
              <a:rPr lang="en-US" sz="3200" dirty="0" smtClean="0"/>
              <a:t>social acceptance performs as a barrier to the erection of wind driven power stations in Austria because new impacts on a landscape have appeared: -low energy density </a:t>
            </a:r>
          </a:p>
          <a:p>
            <a:pPr>
              <a:buNone/>
            </a:pPr>
            <a:r>
              <a:rPr lang="en-US" sz="3200" dirty="0" smtClean="0"/>
              <a:t>	- a moving element that constitutes a new industrial infrastructure in rustic rural locations.</a:t>
            </a:r>
            <a:endParaRPr lang="de-DE"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Results</a:t>
            </a:r>
            <a:r>
              <a:rPr lang="de-DE" dirty="0" smtClean="0"/>
              <a:t>:</a:t>
            </a:r>
            <a:r>
              <a:rPr lang="en-US" dirty="0" smtClean="0"/>
              <a:t>Wind Energy in the Czech Republic</a:t>
            </a:r>
            <a:endParaRPr lang="de-DE" dirty="0"/>
          </a:p>
        </p:txBody>
      </p:sp>
      <p:sp>
        <p:nvSpPr>
          <p:cNvPr id="3" name="Inhaltsplatzhalter 2"/>
          <p:cNvSpPr>
            <a:spLocks noGrp="1"/>
          </p:cNvSpPr>
          <p:nvPr>
            <p:ph sz="quarter" idx="1"/>
          </p:nvPr>
        </p:nvSpPr>
        <p:spPr/>
        <p:txBody>
          <a:bodyPr/>
          <a:lstStyle/>
          <a:p>
            <a:pPr>
              <a:buNone/>
            </a:pPr>
            <a:r>
              <a:rPr lang="cs-CZ" dirty="0" smtClean="0"/>
              <a:t>HISTORY</a:t>
            </a:r>
          </a:p>
          <a:p>
            <a:r>
              <a:rPr lang="cs-CZ" dirty="0" smtClean="0"/>
              <a:t>1277 – </a:t>
            </a:r>
            <a:r>
              <a:rPr lang="cs-CZ" dirty="0" err="1" smtClean="0"/>
              <a:t>first</a:t>
            </a:r>
            <a:r>
              <a:rPr lang="cs-CZ" dirty="0" smtClean="0"/>
              <a:t> </a:t>
            </a:r>
            <a:r>
              <a:rPr lang="cs-CZ" dirty="0" err="1" smtClean="0"/>
              <a:t>wind</a:t>
            </a:r>
            <a:r>
              <a:rPr lang="cs-CZ" dirty="0" smtClean="0"/>
              <a:t> </a:t>
            </a:r>
            <a:r>
              <a:rPr lang="cs-CZ" dirty="0" err="1" smtClean="0"/>
              <a:t>mill</a:t>
            </a:r>
            <a:r>
              <a:rPr lang="cs-CZ" dirty="0" smtClean="0"/>
              <a:t> </a:t>
            </a:r>
            <a:r>
              <a:rPr lang="cs-CZ" dirty="0" err="1" smtClean="0"/>
              <a:t>built</a:t>
            </a:r>
            <a:endParaRPr lang="cs-CZ" dirty="0" smtClean="0"/>
          </a:p>
          <a:p>
            <a:pPr>
              <a:buNone/>
            </a:pPr>
            <a:r>
              <a:rPr lang="cs-CZ" dirty="0" smtClean="0">
                <a:sym typeface="Wingdings" pitchFamily="2" charset="2"/>
              </a:rPr>
              <a:t> 879 </a:t>
            </a:r>
            <a:r>
              <a:rPr lang="cs-CZ" dirty="0" err="1" smtClean="0">
                <a:sym typeface="Wingdings" pitchFamily="2" charset="2"/>
              </a:rPr>
              <a:t>wind</a:t>
            </a:r>
            <a:r>
              <a:rPr lang="cs-CZ" dirty="0" smtClean="0">
                <a:sym typeface="Wingdings" pitchFamily="2" charset="2"/>
              </a:rPr>
              <a:t> </a:t>
            </a:r>
            <a:r>
              <a:rPr lang="cs-CZ" dirty="0" err="1" smtClean="0">
                <a:sym typeface="Wingdings" pitchFamily="2" charset="2"/>
              </a:rPr>
              <a:t>mills</a:t>
            </a:r>
            <a:endParaRPr lang="cs-CZ" dirty="0" smtClean="0">
              <a:sym typeface="Wingdings" pitchFamily="2" charset="2"/>
            </a:endParaRPr>
          </a:p>
          <a:p>
            <a:r>
              <a:rPr lang="cs-CZ" dirty="0" err="1" smtClean="0">
                <a:sym typeface="Wingdings" pitchFamily="2" charset="2"/>
              </a:rPr>
              <a:t>beginning</a:t>
            </a:r>
            <a:r>
              <a:rPr lang="cs-CZ" dirty="0" smtClean="0">
                <a:sym typeface="Wingdings" pitchFamily="2" charset="2"/>
              </a:rPr>
              <a:t> of 20th </a:t>
            </a:r>
            <a:r>
              <a:rPr lang="cs-CZ" dirty="0" err="1" smtClean="0">
                <a:sym typeface="Wingdings" pitchFamily="2" charset="2"/>
              </a:rPr>
              <a:t>century</a:t>
            </a:r>
            <a:r>
              <a:rPr lang="cs-CZ" dirty="0" smtClean="0">
                <a:sym typeface="Wingdings" pitchFamily="2" charset="2"/>
              </a:rPr>
              <a:t> -  </a:t>
            </a:r>
            <a:r>
              <a:rPr lang="cs-CZ" dirty="0" err="1" smtClean="0">
                <a:sym typeface="Wingdings" pitchFamily="2" charset="2"/>
              </a:rPr>
              <a:t>first</a:t>
            </a:r>
            <a:r>
              <a:rPr lang="cs-CZ" dirty="0" smtClean="0">
                <a:sym typeface="Wingdings" pitchFamily="2" charset="2"/>
              </a:rPr>
              <a:t> </a:t>
            </a:r>
            <a:r>
              <a:rPr lang="cs-CZ" dirty="0" err="1" smtClean="0">
                <a:sym typeface="Wingdings" pitchFamily="2" charset="2"/>
              </a:rPr>
              <a:t>wind</a:t>
            </a:r>
            <a:r>
              <a:rPr lang="cs-CZ" dirty="0" smtClean="0">
                <a:sym typeface="Wingdings" pitchFamily="2" charset="2"/>
              </a:rPr>
              <a:t> </a:t>
            </a:r>
            <a:r>
              <a:rPr lang="cs-CZ" dirty="0" err="1" smtClean="0">
                <a:sym typeface="Wingdings" pitchFamily="2" charset="2"/>
              </a:rPr>
              <a:t>power</a:t>
            </a:r>
            <a:r>
              <a:rPr lang="cs-CZ" dirty="0" smtClean="0">
                <a:sym typeface="Wingdings" pitchFamily="2" charset="2"/>
              </a:rPr>
              <a:t> </a:t>
            </a:r>
            <a:r>
              <a:rPr lang="cs-CZ" dirty="0" err="1" smtClean="0">
                <a:sym typeface="Wingdings" pitchFamily="2" charset="2"/>
              </a:rPr>
              <a:t>plant</a:t>
            </a:r>
            <a:endParaRPr lang="cs-CZ" dirty="0" smtClean="0">
              <a:sym typeface="Wingdings" pitchFamily="2" charset="2"/>
            </a:endParaRPr>
          </a:p>
          <a:p>
            <a:r>
              <a:rPr lang="cs-CZ" dirty="0" smtClean="0"/>
              <a:t>2 </a:t>
            </a:r>
            <a:r>
              <a:rPr lang="cs-CZ" dirty="0" err="1" smtClean="0"/>
              <a:t>phases</a:t>
            </a:r>
            <a:endParaRPr lang="cs-CZ" dirty="0" smtClean="0"/>
          </a:p>
          <a:p>
            <a:pPr lvl="1"/>
            <a:r>
              <a:rPr lang="cs-CZ" dirty="0" smtClean="0"/>
              <a:t>1990 – 1995: 25 </a:t>
            </a:r>
            <a:r>
              <a:rPr lang="cs-CZ" dirty="0" err="1" smtClean="0"/>
              <a:t>wind</a:t>
            </a:r>
            <a:r>
              <a:rPr lang="cs-CZ" dirty="0" smtClean="0"/>
              <a:t> </a:t>
            </a:r>
            <a:r>
              <a:rPr lang="cs-CZ" dirty="0" err="1" smtClean="0"/>
              <a:t>power</a:t>
            </a:r>
            <a:r>
              <a:rPr lang="cs-CZ" dirty="0" smtClean="0"/>
              <a:t> </a:t>
            </a:r>
            <a:r>
              <a:rPr lang="cs-CZ" dirty="0" err="1" smtClean="0"/>
              <a:t>plants</a:t>
            </a:r>
            <a:r>
              <a:rPr lang="cs-CZ" dirty="0" smtClean="0"/>
              <a:t> </a:t>
            </a:r>
            <a:r>
              <a:rPr lang="cs-CZ" dirty="0" err="1" smtClean="0"/>
              <a:t>built</a:t>
            </a:r>
            <a:endParaRPr lang="cs-CZ" dirty="0" smtClean="0"/>
          </a:p>
          <a:p>
            <a:pPr lvl="1"/>
            <a:r>
              <a:rPr lang="cs-CZ" dirty="0" err="1" smtClean="0"/>
              <a:t>l</a:t>
            </a:r>
            <a:r>
              <a:rPr lang="cs-CZ" dirty="0" err="1" smtClean="0"/>
              <a:t>ack</a:t>
            </a:r>
            <a:r>
              <a:rPr lang="cs-CZ" dirty="0" smtClean="0"/>
              <a:t> of </a:t>
            </a:r>
            <a:r>
              <a:rPr lang="cs-CZ" dirty="0" err="1" smtClean="0"/>
              <a:t>fundamental</a:t>
            </a:r>
            <a:r>
              <a:rPr lang="cs-CZ" dirty="0" smtClean="0"/>
              <a:t> </a:t>
            </a:r>
            <a:r>
              <a:rPr lang="cs-CZ" dirty="0" err="1" smtClean="0"/>
              <a:t>legislation</a:t>
            </a:r>
            <a:r>
              <a:rPr lang="cs-CZ" dirty="0" smtClean="0"/>
              <a:t>+</a:t>
            </a:r>
            <a:r>
              <a:rPr lang="cs-CZ" dirty="0" err="1" smtClean="0"/>
              <a:t>technological</a:t>
            </a:r>
            <a:r>
              <a:rPr lang="cs-CZ" dirty="0" smtClean="0"/>
              <a:t> </a:t>
            </a:r>
            <a:r>
              <a:rPr lang="cs-CZ" dirty="0" err="1" smtClean="0"/>
              <a:t>knowlidge</a:t>
            </a:r>
            <a:r>
              <a:rPr lang="cs-CZ" dirty="0" smtClean="0"/>
              <a:t> </a:t>
            </a:r>
            <a:r>
              <a:rPr lang="cs-CZ" dirty="0" smtClean="0">
                <a:sym typeface="Wingdings" pitchFamily="2" charset="2"/>
              </a:rPr>
              <a:t> </a:t>
            </a:r>
            <a:r>
              <a:rPr lang="cs-CZ" dirty="0" err="1" smtClean="0">
                <a:sym typeface="Wingdings" pitchFamily="2" charset="2"/>
              </a:rPr>
              <a:t>progress</a:t>
            </a:r>
            <a:r>
              <a:rPr lang="cs-CZ" dirty="0" smtClean="0">
                <a:sym typeface="Wingdings" pitchFamily="2" charset="2"/>
              </a:rPr>
              <a:t> </a:t>
            </a:r>
            <a:r>
              <a:rPr lang="cs-CZ" dirty="0" err="1" smtClean="0">
                <a:sym typeface="Wingdings" pitchFamily="2" charset="2"/>
              </a:rPr>
              <a:t>stopped</a:t>
            </a:r>
            <a:endParaRPr lang="cs-CZ" dirty="0" smtClean="0">
              <a:sym typeface="Wingdings" pitchFamily="2" charset="2"/>
            </a:endParaRPr>
          </a:p>
          <a:p>
            <a:pPr lvl="1"/>
            <a:r>
              <a:rPr lang="cs-CZ" dirty="0" err="1" smtClean="0">
                <a:sym typeface="Wingdings" pitchFamily="2" charset="2"/>
              </a:rPr>
              <a:t>f</a:t>
            </a:r>
            <a:r>
              <a:rPr lang="cs-CZ" dirty="0" err="1" smtClean="0">
                <a:sym typeface="Wingdings" pitchFamily="2" charset="2"/>
              </a:rPr>
              <a:t>rom</a:t>
            </a:r>
            <a:r>
              <a:rPr lang="cs-CZ" dirty="0" smtClean="0">
                <a:sym typeface="Wingdings" pitchFamily="2" charset="2"/>
              </a:rPr>
              <a:t> 2001: </a:t>
            </a:r>
            <a:r>
              <a:rPr lang="cs-CZ" dirty="0" err="1" smtClean="0">
                <a:sym typeface="Wingdings" pitchFamily="2" charset="2"/>
              </a:rPr>
              <a:t>appraised</a:t>
            </a:r>
            <a:r>
              <a:rPr lang="cs-CZ" dirty="0" smtClean="0">
                <a:sym typeface="Wingdings" pitchFamily="2" charset="2"/>
              </a:rPr>
              <a:t> </a:t>
            </a:r>
            <a:r>
              <a:rPr lang="cs-CZ" dirty="0" err="1" smtClean="0">
                <a:sym typeface="Wingdings" pitchFamily="2" charset="2"/>
              </a:rPr>
              <a:t>electric</a:t>
            </a:r>
            <a:r>
              <a:rPr lang="cs-CZ" dirty="0" smtClean="0">
                <a:sym typeface="Wingdings" pitchFamily="2" charset="2"/>
              </a:rPr>
              <a:t> energy by </a:t>
            </a:r>
            <a:r>
              <a:rPr lang="en-US" dirty="0" smtClean="0"/>
              <a:t>Czech Energy Regulatory Office </a:t>
            </a:r>
            <a:endParaRPr lang="cs-CZ" dirty="0" smtClean="0"/>
          </a:p>
          <a:p>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Results</a:t>
            </a:r>
            <a:r>
              <a:rPr lang="de-DE" dirty="0" smtClean="0"/>
              <a:t>:</a:t>
            </a:r>
            <a:r>
              <a:rPr lang="en-US" dirty="0" smtClean="0"/>
              <a:t>Wind Energy in the Czech Republic</a:t>
            </a:r>
            <a:endParaRPr lang="de-DE" dirty="0"/>
          </a:p>
        </p:txBody>
      </p:sp>
      <p:sp>
        <p:nvSpPr>
          <p:cNvPr id="3" name="Inhaltsplatzhalter 2"/>
          <p:cNvSpPr>
            <a:spLocks noGrp="1"/>
          </p:cNvSpPr>
          <p:nvPr>
            <p:ph sz="quarter" idx="1"/>
          </p:nvPr>
        </p:nvSpPr>
        <p:spPr/>
        <p:txBody>
          <a:bodyPr/>
          <a:lstStyle/>
          <a:p>
            <a:r>
              <a:rPr lang="en-US" dirty="0" smtClean="0"/>
              <a:t>Development of wind energy in the Czech Republic 1990 – 2006</a:t>
            </a:r>
            <a:endParaRPr lang="cs-CZ" dirty="0" smtClean="0"/>
          </a:p>
          <a:p>
            <a:endParaRPr lang="de-DE" dirty="0"/>
          </a:p>
        </p:txBody>
      </p:sp>
      <p:pic>
        <p:nvPicPr>
          <p:cNvPr id="6" name="Obrázek 5"/>
          <p:cNvPicPr/>
          <p:nvPr/>
        </p:nvPicPr>
        <p:blipFill>
          <a:blip r:embed="rId2" cstate="print"/>
          <a:srcRect l="25565" t="44603" r="22714" b="38730"/>
          <a:stretch>
            <a:fillRect/>
          </a:stretch>
        </p:blipFill>
        <p:spPr bwMode="auto">
          <a:xfrm>
            <a:off x="2771800" y="2132856"/>
            <a:ext cx="6120680" cy="1236196"/>
          </a:xfrm>
          <a:prstGeom prst="rect">
            <a:avLst/>
          </a:prstGeom>
          <a:noFill/>
          <a:ln w="9525">
            <a:noFill/>
            <a:miter lim="800000"/>
            <a:headEnd/>
            <a:tailEnd/>
          </a:ln>
        </p:spPr>
      </p:pic>
      <p:graphicFrame>
        <p:nvGraphicFramePr>
          <p:cNvPr id="7" name="Graf 6"/>
          <p:cNvGraphicFramePr/>
          <p:nvPr/>
        </p:nvGraphicFramePr>
        <p:xfrm>
          <a:off x="251520" y="3412176"/>
          <a:ext cx="4824536" cy="30857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Cronus">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47</TotalTime>
  <Words>897</Words>
  <Application>Microsoft Office PowerPoint</Application>
  <PresentationFormat>Předvádění na obrazovce (4:3)</PresentationFormat>
  <Paragraphs>169</Paragraphs>
  <Slides>18</Slides>
  <Notes>1</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Cronus</vt:lpstr>
      <vt:lpstr>The Social Acceptance of Wind Energy in Austria and the Czech Republic </vt:lpstr>
      <vt:lpstr>Content</vt:lpstr>
      <vt:lpstr>Introduction - Motivation</vt:lpstr>
      <vt:lpstr>Methodology</vt:lpstr>
      <vt:lpstr>Results:Wind Energy in Austria I</vt:lpstr>
      <vt:lpstr>Results:Wind Energy in Austria II</vt:lpstr>
      <vt:lpstr>Results:Wind Energy in Austria III</vt:lpstr>
      <vt:lpstr>Results:Wind Energy in the Czech Republic</vt:lpstr>
      <vt:lpstr>Results:Wind Energy in the Czech Republic</vt:lpstr>
      <vt:lpstr>Survey: Questionnaire #1</vt:lpstr>
      <vt:lpstr>Survey: Questionnaire #2</vt:lpstr>
      <vt:lpstr>Survey: Results #1</vt:lpstr>
      <vt:lpstr>Survey: Results #</vt:lpstr>
      <vt:lpstr>A Comparison of both Countries I</vt:lpstr>
      <vt:lpstr>A Comparison of both Countries II</vt:lpstr>
      <vt:lpstr>Conclusion</vt:lpstr>
      <vt:lpstr>Literature</vt:lpstr>
      <vt:lpstr>Snímek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Acceptance of Wind Energy in Austria and the Czech Republic </dc:title>
  <dc:creator>xy</dc:creator>
  <cp:lastModifiedBy>Rosta</cp:lastModifiedBy>
  <cp:revision>19</cp:revision>
  <dcterms:created xsi:type="dcterms:W3CDTF">2012-06-14T17:39:16Z</dcterms:created>
  <dcterms:modified xsi:type="dcterms:W3CDTF">2012-06-17T09:49:52Z</dcterms:modified>
</cp:coreProperties>
</file>